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76" r:id="rId4"/>
  </p:sldMasterIdLst>
  <p:notesMasterIdLst>
    <p:notesMasterId r:id="rId20"/>
  </p:notesMasterIdLst>
  <p:handoutMasterIdLst>
    <p:handoutMasterId r:id="rId21"/>
  </p:handoutMasterIdLst>
  <p:sldIdLst>
    <p:sldId id="1601" r:id="rId5"/>
    <p:sldId id="1603" r:id="rId6"/>
    <p:sldId id="1596" r:id="rId7"/>
    <p:sldId id="1597" r:id="rId8"/>
    <p:sldId id="1588" r:id="rId9"/>
    <p:sldId id="1589" r:id="rId10"/>
    <p:sldId id="1590" r:id="rId11"/>
    <p:sldId id="1598" r:id="rId12"/>
    <p:sldId id="1599" r:id="rId13"/>
    <p:sldId id="1600" r:id="rId14"/>
    <p:sldId id="1592" r:id="rId15"/>
    <p:sldId id="1604" r:id="rId16"/>
    <p:sldId id="1605" r:id="rId17"/>
    <p:sldId id="1585" r:id="rId18"/>
    <p:sldId id="1577" r:id="rId1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ront matter" id="{EE0AD065-A68F-4529-98D7-CA5147F42085}">
          <p14:sldIdLst>
            <p14:sldId id="1601"/>
            <p14:sldId id="1603"/>
          </p14:sldIdLst>
        </p14:section>
        <p14:section name="Build a basic Microsoft Teams Bot" id="{FB302657-7E8F-4F1B-AFC3-A5414F3E8930}">
          <p14:sldIdLst>
            <p14:sldId id="1596"/>
            <p14:sldId id="1597"/>
            <p14:sldId id="1588"/>
            <p14:sldId id="1589"/>
            <p14:sldId id="1590"/>
            <p14:sldId id="1598"/>
            <p14:sldId id="1599"/>
            <p14:sldId id="1600"/>
            <p14:sldId id="1592"/>
            <p14:sldId id="1604"/>
          </p14:sldIdLst>
        </p14:section>
        <p14:section name="Summary" id="{6333EB41-E776-48D8-BADF-9940AAE0BE2E}">
          <p14:sldIdLst>
            <p14:sldId id="1605"/>
            <p14:sldId id="1585"/>
            <p14:sldId id="1577"/>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787878"/>
    <a:srgbClr val="595959"/>
    <a:srgbClr val="A6A6A6"/>
    <a:srgbClr val="7F7F7F"/>
    <a:srgbClr val="00BCF2"/>
    <a:srgbClr val="FFFFFF"/>
    <a:srgbClr val="000A18"/>
    <a:srgbClr val="BCEEFC"/>
    <a:srgbClr val="FFB6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5486" autoAdjust="0"/>
    <p:restoredTop sz="95616" autoAdjust="0"/>
  </p:normalViewPr>
  <p:slideViewPr>
    <p:cSldViewPr snapToGrid="0">
      <p:cViewPr varScale="1">
        <p:scale>
          <a:sx n="101" d="100"/>
          <a:sy n="101" d="100"/>
        </p:scale>
        <p:origin x="224" y="1824"/>
      </p:cViewPr>
      <p:guideLst/>
    </p:cSldViewPr>
  </p:slideViewPr>
  <p:outlineViewPr>
    <p:cViewPr>
      <p:scale>
        <a:sx n="33" d="100"/>
        <a:sy n="33" d="100"/>
      </p:scale>
      <p:origin x="0" y="-1518"/>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10/6/17 10:48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jpg>
</file>

<file path=ppt/media/image30.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10/6/17 10:48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16545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Teams will send notifications to your bot for changes or events that happen in contexts where your bot is active. You can use these events to trigger service logic, such as:</a:t>
            </a:r>
          </a:p>
          <a:p>
            <a:pPr marL="171450" indent="-171450">
              <a:buFontTx/>
              <a:buChar char="-"/>
            </a:pPr>
            <a:r>
              <a:rPr lang="en-US" sz="900" b="0" i="0" kern="1200" dirty="0">
                <a:solidFill>
                  <a:schemeClr val="tx1"/>
                </a:solidFill>
                <a:effectLst/>
                <a:latin typeface="Segoe UI Light" pitchFamily="34" charset="0"/>
                <a:ea typeface="+mn-ea"/>
                <a:cs typeface="+mn-cs"/>
              </a:rPr>
              <a:t>Trigger welcome message when your bot is added to a team.</a:t>
            </a:r>
          </a:p>
          <a:p>
            <a:pPr marL="171450" indent="-171450">
              <a:buFontTx/>
              <a:buChar char="-"/>
            </a:pPr>
            <a:r>
              <a:rPr lang="en-US" sz="900" b="0" i="0" kern="1200" dirty="0">
                <a:solidFill>
                  <a:schemeClr val="tx1"/>
                </a:solidFill>
                <a:effectLst/>
                <a:latin typeface="Segoe UI Light" pitchFamily="34" charset="0"/>
                <a:ea typeface="+mn-ea"/>
                <a:cs typeface="+mn-cs"/>
              </a:rPr>
              <a:t>Query and cache team information when the bot is added to a team.</a:t>
            </a:r>
          </a:p>
          <a:p>
            <a:pPr marL="171450" indent="-171450">
              <a:buFontTx/>
              <a:buChar char="-"/>
            </a:pPr>
            <a:r>
              <a:rPr lang="en-US" sz="900" b="0" i="0" kern="1200" dirty="0">
                <a:solidFill>
                  <a:schemeClr val="tx1"/>
                </a:solidFill>
                <a:effectLst/>
                <a:latin typeface="Segoe UI Light" pitchFamily="34" charset="0"/>
                <a:ea typeface="+mn-ea"/>
                <a:cs typeface="+mn-cs"/>
              </a:rPr>
              <a:t>Updated cached information on team membership or channel information changes.</a:t>
            </a:r>
          </a:p>
          <a:p>
            <a:pPr marL="171450" indent="-171450">
              <a:buFontTx/>
              <a:buChar char="-"/>
            </a:pPr>
            <a:r>
              <a:rPr lang="en-US" sz="900" b="0" i="0" kern="1200" dirty="0">
                <a:solidFill>
                  <a:schemeClr val="tx1"/>
                </a:solidFill>
                <a:effectLst/>
                <a:latin typeface="Segoe UI Light" pitchFamily="34" charset="0"/>
                <a:ea typeface="+mn-ea"/>
                <a:cs typeface="+mn-cs"/>
              </a:rPr>
              <a:t>Remove cached information for a team if the bot is removed.</a:t>
            </a:r>
          </a:p>
          <a:p>
            <a:endParaRPr lang="en-US" dirty="0"/>
          </a:p>
          <a:p>
            <a:r>
              <a:rPr lang="en-US" dirty="0"/>
              <a:t>Since</a:t>
            </a:r>
            <a:r>
              <a:rPr lang="en-US" baseline="0" dirty="0"/>
              <a:t> bot is scoped to team, no events for team creation/deletion provided.</a:t>
            </a:r>
          </a:p>
          <a:p>
            <a:endParaRPr lang="en-US" baseline="0" dirty="0"/>
          </a:p>
          <a:p>
            <a:r>
              <a:rPr lang="en-US" baseline="0" dirty="0"/>
              <a:t>When bot is added/removed, </a:t>
            </a:r>
            <a:r>
              <a:rPr lang="en-US" baseline="0" dirty="0" err="1"/>
              <a:t>TeamMember</a:t>
            </a:r>
            <a:r>
              <a:rPr lang="en-US" baseline="0" dirty="0"/>
              <a:t> events are sent.</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647649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Emulator download page: https://emulator.botframework.com/</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8710274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10/6/17 10:48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941811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7345656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5902811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1471526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10/6/17 10:48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181770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36975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0330007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Dialog example (https://github.com/Microsoft/BotBuilder-Samples/tree/master/CSharp/core-BasicMultiDialog): </a:t>
            </a:r>
          </a:p>
          <a:p>
            <a:pPr marL="171450" indent="-171450">
              <a:buFontTx/>
              <a:buChar char="-"/>
            </a:pPr>
            <a:r>
              <a:rPr lang="en-US" dirty="0"/>
              <a:t>Root dialog calls Name dialog</a:t>
            </a:r>
          </a:p>
          <a:p>
            <a:pPr marL="171450" indent="-171450">
              <a:buFontTx/>
              <a:buChar char="-"/>
            </a:pPr>
            <a:r>
              <a:rPr lang="en-US" dirty="0"/>
              <a:t>Name dialog prompts</a:t>
            </a:r>
            <a:r>
              <a:rPr lang="en-US" baseline="0" dirty="0"/>
              <a:t> for name. Upon response, returns to caller passing name via </a:t>
            </a:r>
            <a:r>
              <a:rPr lang="en-US" baseline="0" dirty="0" err="1"/>
              <a:t>Context.Done</a:t>
            </a:r>
            <a:r>
              <a:rPr lang="en-US" baseline="0" dirty="0"/>
              <a:t>() method</a:t>
            </a:r>
          </a:p>
          <a:p>
            <a:pPr marL="171450" indent="-171450">
              <a:buFontTx/>
              <a:buChar char="-"/>
            </a:pPr>
            <a:r>
              <a:rPr lang="en-US" baseline="0" dirty="0"/>
              <a:t>Root dialog calls Age dialog, passing name. (Pass via constructor on class)</a:t>
            </a:r>
          </a:p>
          <a:p>
            <a:pPr marL="171450" marR="0" lvl="0" indent="-171450" algn="l" defTabSz="932742" rtl="0" eaLnBrk="1" fontAlgn="auto" latinLnBrk="0" hangingPunct="1">
              <a:lnSpc>
                <a:spcPct val="90000"/>
              </a:lnSpc>
              <a:spcBef>
                <a:spcPts val="0"/>
              </a:spcBef>
              <a:spcAft>
                <a:spcPts val="340"/>
              </a:spcAft>
              <a:buClrTx/>
              <a:buSzTx/>
              <a:buFontTx/>
              <a:buChar char="-"/>
              <a:tabLst/>
              <a:defRPr/>
            </a:pPr>
            <a:r>
              <a:rPr lang="en-US" baseline="0" dirty="0"/>
              <a:t>Age dialog prompts “Hello [name], what is your age?”. Upon response, returns to caller passing name via </a:t>
            </a:r>
            <a:r>
              <a:rPr lang="en-US" baseline="0" dirty="0" err="1"/>
              <a:t>Context.Done</a:t>
            </a:r>
            <a:r>
              <a:rPr lang="en-US" baseline="0" dirty="0"/>
              <a:t>() method</a:t>
            </a:r>
          </a:p>
          <a:p>
            <a:pPr marL="171450" indent="-171450">
              <a:buFontTx/>
              <a:buChar char="-"/>
            </a:pPr>
            <a:endParaRPr lang="en-US" dirty="0"/>
          </a:p>
          <a:p>
            <a:endParaRPr lang="en-US" dirty="0"/>
          </a:p>
          <a:p>
            <a:r>
              <a:rPr lang="en-US" dirty="0"/>
              <a:t>User state applies</a:t>
            </a:r>
            <a:r>
              <a:rPr lang="en-US" baseline="0" dirty="0"/>
              <a:t> to user for all conversations</a:t>
            </a:r>
          </a:p>
          <a:p>
            <a:r>
              <a:rPr lang="en-US" baseline="0" dirty="0"/>
              <a:t>Conversation state applies to all users in that conversation</a:t>
            </a:r>
          </a:p>
          <a:p>
            <a:r>
              <a:rPr lang="en-US" baseline="0" dirty="0"/>
              <a:t>Private state applies to current user in current conversation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5608075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1274059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1037821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006421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10/6/17 10:48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42620745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1.xml"/><Relationship Id="rId5" Type="http://schemas.openxmlformats.org/officeDocument/2006/relationships/image" Target="../media/image8.jpg"/><Relationship Id="rId4" Type="http://schemas.openxmlformats.org/officeDocument/2006/relationships/image" Target="../media/image7.jp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11.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6324876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5">
    <p:spTree>
      <p:nvGrpSpPr>
        <p:cNvPr id="1" name=""/>
        <p:cNvGrpSpPr/>
        <p:nvPr/>
      </p:nvGrpSpPr>
      <p:grpSpPr>
        <a:xfrm>
          <a:off x="0" y="0"/>
          <a:ext cx="0" cy="0"/>
          <a:chOff x="0" y="0"/>
          <a:chExt cx="0" cy="0"/>
        </a:xfrm>
      </p:grpSpPr>
      <p:sp>
        <p:nvSpPr>
          <p:cNvPr id="3" name="Rectangle 2"/>
          <p:cNvSpPr/>
          <p:nvPr userDrawn="1"/>
        </p:nvSpPr>
        <p:spPr bwMode="auto">
          <a:xfrm>
            <a:off x="465135" y="1631569"/>
            <a:ext cx="5527103"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4621044" cy="2459482"/>
          </a:xfrm>
        </p:spPr>
        <p:txBody>
          <a:bodyPr>
            <a:noAutofit/>
          </a:bodyPr>
          <a:lstStyle>
            <a:lvl1pPr marL="0" indent="0">
              <a:buNone/>
              <a:defRPr sz="2000"/>
            </a:lvl1pPr>
          </a:lstStyle>
          <a:p>
            <a:pPr lvl="0"/>
            <a:r>
              <a:rPr lang="en-US" dirty="0"/>
              <a:t>Picture</a:t>
            </a:r>
          </a:p>
        </p:txBody>
      </p:sp>
      <p:sp>
        <p:nvSpPr>
          <p:cNvPr id="8" name="Rectangle 7"/>
          <p:cNvSpPr/>
          <p:nvPr userDrawn="1"/>
        </p:nvSpPr>
        <p:spPr bwMode="auto">
          <a:xfrm>
            <a:off x="6460554" y="1631569"/>
            <a:ext cx="5537772"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5: two columns images and text</a:t>
            </a:r>
          </a:p>
        </p:txBody>
      </p:sp>
      <p:sp>
        <p:nvSpPr>
          <p:cNvPr id="5" name="Text Placeholder 4"/>
          <p:cNvSpPr>
            <a:spLocks noGrp="1"/>
          </p:cNvSpPr>
          <p:nvPr>
            <p:ph type="body" sz="quarter" idx="11" hasCustomPrompt="1"/>
          </p:nvPr>
        </p:nvSpPr>
        <p:spPr>
          <a:xfrm>
            <a:off x="465138" y="5026024"/>
            <a:ext cx="5527100"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6460554" y="5026024"/>
            <a:ext cx="5537771"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8" name="Content Placeholder 15"/>
          <p:cNvSpPr>
            <a:spLocks noGrp="1"/>
          </p:cNvSpPr>
          <p:nvPr>
            <p:ph sz="quarter" idx="19" hasCustomPrompt="1"/>
          </p:nvPr>
        </p:nvSpPr>
        <p:spPr>
          <a:xfrm>
            <a:off x="6916366" y="1997075"/>
            <a:ext cx="461364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269210852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122224780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0634818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25396075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4096819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1360885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51262734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318877561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47308142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168518519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3">
    <p:bg>
      <p:bgPr>
        <a:solidFill>
          <a:schemeClr val="bg2"/>
        </a:solidFill>
        <a:effectLst/>
      </p:bgPr>
    </p:bg>
    <p:spTree>
      <p:nvGrpSpPr>
        <p:cNvPr id="1" name=""/>
        <p:cNvGrpSpPr/>
        <p:nvPr/>
      </p:nvGrpSpPr>
      <p:grpSpPr>
        <a:xfrm>
          <a:off x="0" y="0"/>
          <a:ext cx="0" cy="0"/>
          <a:chOff x="0" y="0"/>
          <a:chExt cx="0" cy="0"/>
        </a:xfrm>
      </p:grpSpPr>
      <p:pic>
        <p:nvPicPr>
          <p:cNvPr id="7" name="Picture 6" descr="A person sitting on a table&#10;&#10;Description generated with high confidence">
            <a:extLst>
              <a:ext uri="{FF2B5EF4-FFF2-40B4-BE49-F238E27FC236}">
                <a16:creationId xmlns:a16="http://schemas.microsoft.com/office/drawing/2014/main" id="{F11DA543-0F9E-4B04-892C-D65049C57D8C}"/>
              </a:ext>
            </a:extLst>
          </p:cNvPr>
          <p:cNvPicPr>
            <a:picLocks noChangeAspect="1"/>
          </p:cNvPicPr>
          <p:nvPr userDrawn="1"/>
        </p:nvPicPr>
        <p:blipFill rotWithShape="1">
          <a:blip r:embed="rId2"/>
          <a:srcRect l="-4368" r="4368"/>
          <a:stretch/>
        </p:blipFill>
        <p:spPr>
          <a:xfrm>
            <a:off x="1942064" y="0"/>
            <a:ext cx="10494411" cy="6994525"/>
          </a:xfrm>
          <a:prstGeom prst="rect">
            <a:avLst/>
          </a:prstGeom>
        </p:spPr>
      </p:pic>
      <p:sp>
        <p:nvSpPr>
          <p:cNvPr id="6" name="Rectangle 5">
            <a:extLst>
              <a:ext uri="{FF2B5EF4-FFF2-40B4-BE49-F238E27FC236}">
                <a16:creationId xmlns:a16="http://schemas.microsoft.com/office/drawing/2014/main" id="{999822E0-3943-4958-9602-E81F85DC44DB}"/>
              </a:ext>
            </a:extLst>
          </p:cNvPr>
          <p:cNvSpPr/>
          <p:nvPr userDrawn="1"/>
        </p:nvSpPr>
        <p:spPr bwMode="auto">
          <a:xfrm>
            <a:off x="0" y="0"/>
            <a:ext cx="6295869" cy="6994525"/>
          </a:xfrm>
          <a:prstGeom prst="rect">
            <a:avLst/>
          </a:prstGeom>
          <a:gradFill flip="none" rotWithShape="1">
            <a:gsLst>
              <a:gs pos="56000">
                <a:srgbClr val="E5E5E4">
                  <a:lumMod val="65000"/>
                  <a:lumOff val="35000"/>
                </a:srgb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6532358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588186437"/>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4290390282"/>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12879070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37730585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40132904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40622405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319891030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22412639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322274126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136943570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11292157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404822119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emf"/><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6"/>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2563599541"/>
      </p:ext>
    </p:extLst>
  </p:cSld>
  <p:clrMap bg1="lt1" tx1="dk1" bg2="lt2" tx2="dk2" accent1="accent1" accent2="accent2" accent3="accent3" accent4="accent4" accent5="accent5" accent6="accent6" hlink="hlink" folHlink="folHlink"/>
  <p:sldLayoutIdLst>
    <p:sldLayoutId id="2147484577" r:id="rId1"/>
    <p:sldLayoutId id="2147484580" r:id="rId2"/>
    <p:sldLayoutId id="2147484581" r:id="rId3"/>
    <p:sldLayoutId id="2147484582" r:id="rId4"/>
    <p:sldLayoutId id="2147484583" r:id="rId5"/>
    <p:sldLayoutId id="2147484584" r:id="rId6"/>
    <p:sldLayoutId id="2147484585" r:id="rId7"/>
    <p:sldLayoutId id="2147484586" r:id="rId8"/>
    <p:sldLayoutId id="2147484587" r:id="rId9"/>
    <p:sldLayoutId id="2147484588" r:id="rId10"/>
    <p:sldLayoutId id="2147484589" r:id="rId11"/>
    <p:sldLayoutId id="2147484590" r:id="rId12"/>
    <p:sldLayoutId id="2147484591" r:id="rId13"/>
    <p:sldLayoutId id="2147484592" r:id="rId14"/>
    <p:sldLayoutId id="2147484595" r:id="rId15"/>
    <p:sldLayoutId id="2147484596" r:id="rId16"/>
    <p:sldLayoutId id="2147484597" r:id="rId17"/>
    <p:sldLayoutId id="2147484598" r:id="rId18"/>
    <p:sldLayoutId id="2147484599" r:id="rId19"/>
    <p:sldLayoutId id="2147484600" r:id="rId20"/>
    <p:sldLayoutId id="2147484601" r:id="rId21"/>
    <p:sldLayoutId id="2147484602" r:id="rId22"/>
    <p:sldLayoutId id="2147484603" r:id="rId23"/>
    <p:sldLayoutId id="2147484604" r:id="rId24"/>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1.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26.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E50A6-31FD-439C-BB09-044C3BD47BB5}"/>
              </a:ext>
            </a:extLst>
          </p:cNvPr>
          <p:cNvSpPr>
            <a:spLocks noGrp="1"/>
          </p:cNvSpPr>
          <p:nvPr>
            <p:ph type="title"/>
          </p:nvPr>
        </p:nvSpPr>
        <p:spPr>
          <a:xfrm>
            <a:off x="465137" y="2286811"/>
            <a:ext cx="5961789" cy="1828800"/>
          </a:xfrm>
        </p:spPr>
        <p:txBody>
          <a:bodyPr/>
          <a:lstStyle/>
          <a:p>
            <a:r>
              <a:rPr lang="en-US" sz="4800" dirty="0"/>
              <a:t>Fundamentals of Microsoft</a:t>
            </a:r>
            <a:r>
              <a:rPr lang="en-US" sz="4800" dirty="0">
                <a:noFill/>
              </a:rPr>
              <a:t>-</a:t>
            </a:r>
            <a:r>
              <a:rPr lang="en-US" sz="4800" dirty="0"/>
              <a:t>Teams</a:t>
            </a:r>
          </a:p>
        </p:txBody>
      </p:sp>
      <p:sp>
        <p:nvSpPr>
          <p:cNvPr id="4" name="Text Placeholder 3">
            <a:extLst>
              <a:ext uri="{FF2B5EF4-FFF2-40B4-BE49-F238E27FC236}">
                <a16:creationId xmlns:a16="http://schemas.microsoft.com/office/drawing/2014/main" id="{892B0493-1FB0-43EB-BC78-E853B3770FCC}"/>
              </a:ext>
            </a:extLst>
          </p:cNvPr>
          <p:cNvSpPr>
            <a:spLocks noGrp="1"/>
          </p:cNvSpPr>
          <p:nvPr>
            <p:ph type="body" sz="quarter" idx="12"/>
          </p:nvPr>
        </p:nvSpPr>
        <p:spPr>
          <a:xfrm>
            <a:off x="472032" y="4115611"/>
            <a:ext cx="8527440" cy="730183"/>
          </a:xfrm>
        </p:spPr>
        <p:txBody>
          <a:bodyPr/>
          <a:lstStyle/>
          <a:p>
            <a:r>
              <a:rPr lang="en-US" dirty="0"/>
              <a:t>Build a basic Microsoft Teams Bot</a:t>
            </a:r>
          </a:p>
        </p:txBody>
      </p:sp>
    </p:spTree>
    <p:extLst>
      <p:ext uri="{BB962C8B-B14F-4D97-AF65-F5344CB8AC3E}">
        <p14:creationId xmlns:p14="http://schemas.microsoft.com/office/powerpoint/2010/main" val="572063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3684-83F6-406A-BD8C-95A911EA9445}"/>
              </a:ext>
            </a:extLst>
          </p:cNvPr>
          <p:cNvSpPr>
            <a:spLocks noGrp="1"/>
          </p:cNvSpPr>
          <p:nvPr>
            <p:ph type="title"/>
          </p:nvPr>
        </p:nvSpPr>
        <p:spPr/>
        <p:txBody>
          <a:bodyPr/>
          <a:lstStyle/>
          <a:p>
            <a:r>
              <a:rPr lang="en-US" dirty="0"/>
              <a:t>Events</a:t>
            </a:r>
          </a:p>
        </p:txBody>
      </p:sp>
      <p:sp>
        <p:nvSpPr>
          <p:cNvPr id="20" name="Text Placeholder 19">
            <a:extLst>
              <a:ext uri="{FF2B5EF4-FFF2-40B4-BE49-F238E27FC236}">
                <a16:creationId xmlns:a16="http://schemas.microsoft.com/office/drawing/2014/main" id="{2D307623-3C62-4E97-8DCA-B640723F61F4}"/>
              </a:ext>
            </a:extLst>
          </p:cNvPr>
          <p:cNvSpPr>
            <a:spLocks noGrp="1"/>
          </p:cNvSpPr>
          <p:nvPr>
            <p:ph type="body" sz="quarter" idx="10"/>
          </p:nvPr>
        </p:nvSpPr>
        <p:spPr>
          <a:xfrm>
            <a:off x="465138" y="1919804"/>
            <a:ext cx="11533187" cy="615553"/>
          </a:xfrm>
        </p:spPr>
        <p:txBody>
          <a:bodyPr/>
          <a:lstStyle/>
          <a:p>
            <a:r>
              <a:rPr lang="en-US" dirty="0"/>
              <a:t>Activity objects are used to pass information back and forth between bot and channel (or user). Activities can represent Events, denoted by </a:t>
            </a:r>
            <a:r>
              <a:rPr lang="en-US" dirty="0" err="1"/>
              <a:t>ActivityType</a:t>
            </a:r>
            <a:r>
              <a:rPr lang="en-US" dirty="0"/>
              <a:t> == ‘</a:t>
            </a:r>
            <a:r>
              <a:rPr lang="en-US" dirty="0" err="1"/>
              <a:t>conversationUpdate</a:t>
            </a:r>
            <a:r>
              <a:rPr lang="en-US" dirty="0"/>
              <a:t>’</a:t>
            </a:r>
          </a:p>
        </p:txBody>
      </p:sp>
      <p:sp>
        <p:nvSpPr>
          <p:cNvPr id="7" name="Text Placeholder 20">
            <a:extLst>
              <a:ext uri="{FF2B5EF4-FFF2-40B4-BE49-F238E27FC236}">
                <a16:creationId xmlns:a16="http://schemas.microsoft.com/office/drawing/2014/main" id="{F9E6E8C0-4F78-400F-B5DC-6857683CCCA1}"/>
              </a:ext>
            </a:extLst>
          </p:cNvPr>
          <p:cNvSpPr txBox="1">
            <a:spLocks/>
          </p:cNvSpPr>
          <p:nvPr/>
        </p:nvSpPr>
        <p:spPr>
          <a:xfrm>
            <a:off x="465138" y="3098983"/>
            <a:ext cx="4418834" cy="1846659"/>
          </a:xfrm>
          <a:prstGeom prst="rect">
            <a:avLst/>
          </a:prstGeom>
        </p:spPr>
        <p:txBody>
          <a:bodyPr vert="horz" wrap="square" lIns="0" tIns="0" rIns="0" bIns="0" rtlCol="0">
            <a:spAutoFit/>
          </a:bodyPr>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b="1" kern="1200" spc="0" baseline="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latin typeface="+mj-lt"/>
              </a:rPr>
              <a:t>Team Member Events</a:t>
            </a:r>
          </a:p>
          <a:p>
            <a:pPr marL="0" lvl="1" indent="0">
              <a:spcBef>
                <a:spcPts val="900"/>
              </a:spcBef>
              <a:buNone/>
            </a:pPr>
            <a:r>
              <a:rPr lang="en-US" dirty="0" err="1">
                <a:latin typeface="Consolas" panose="020B0609020204030204" pitchFamily="49" charset="0"/>
              </a:rPr>
              <a:t>teamMemberAdded</a:t>
            </a:r>
            <a:endParaRPr lang="en-US" dirty="0">
              <a:latin typeface="Consolas" panose="020B0609020204030204" pitchFamily="49" charset="0"/>
            </a:endParaRPr>
          </a:p>
          <a:p>
            <a:pPr marL="0" lvl="1" indent="0">
              <a:spcBef>
                <a:spcPts val="900"/>
              </a:spcBef>
              <a:buNone/>
            </a:pPr>
            <a:r>
              <a:rPr lang="en-US" dirty="0" err="1">
                <a:latin typeface="Consolas" panose="020B0609020204030204" pitchFamily="49" charset="0"/>
              </a:rPr>
              <a:t>teamMemberRemoved</a:t>
            </a:r>
            <a:endParaRPr lang="en-US" dirty="0">
              <a:latin typeface="Consolas" panose="020B0609020204030204" pitchFamily="49" charset="0"/>
            </a:endParaRPr>
          </a:p>
          <a:p>
            <a:pPr marL="0" lvl="1" indent="0">
              <a:spcBef>
                <a:spcPts val="900"/>
              </a:spcBef>
              <a:buNone/>
            </a:pPr>
            <a:r>
              <a:rPr lang="en-US" dirty="0"/>
              <a:t>Payload object contains </a:t>
            </a:r>
            <a:br>
              <a:rPr lang="en-US" dirty="0"/>
            </a:br>
            <a:r>
              <a:rPr lang="en-US" dirty="0"/>
              <a:t>added/removed members</a:t>
            </a:r>
          </a:p>
          <a:p>
            <a:pPr marL="0" lvl="1" indent="0">
              <a:spcBef>
                <a:spcPts val="900"/>
              </a:spcBef>
              <a:buNone/>
            </a:pPr>
            <a:r>
              <a:rPr lang="en-US" dirty="0">
                <a:latin typeface="+mj-lt"/>
              </a:rPr>
              <a:t>*Adding bot fires this event</a:t>
            </a:r>
          </a:p>
        </p:txBody>
      </p:sp>
      <p:sp>
        <p:nvSpPr>
          <p:cNvPr id="8" name="Text Placeholder 21">
            <a:extLst>
              <a:ext uri="{FF2B5EF4-FFF2-40B4-BE49-F238E27FC236}">
                <a16:creationId xmlns:a16="http://schemas.microsoft.com/office/drawing/2014/main" id="{D4779977-DDAC-422B-B206-C6292FE6BA24}"/>
              </a:ext>
            </a:extLst>
          </p:cNvPr>
          <p:cNvSpPr txBox="1">
            <a:spLocks/>
          </p:cNvSpPr>
          <p:nvPr/>
        </p:nvSpPr>
        <p:spPr>
          <a:xfrm>
            <a:off x="5054277" y="3098983"/>
            <a:ext cx="2766533" cy="1846659"/>
          </a:xfrm>
          <a:prstGeom prst="rect">
            <a:avLst/>
          </a:prstGeom>
        </p:spPr>
        <p:txBody>
          <a:bodyPr vert="horz" wrap="square" lIns="0" tIns="0" rIns="0" bIns="0" rtlCol="0">
            <a:spAutoFit/>
          </a:bodyPr>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latin typeface="+mj-lt"/>
              </a:rPr>
              <a:t>Channel Events</a:t>
            </a:r>
          </a:p>
          <a:p>
            <a:r>
              <a:rPr lang="en-US" b="0" dirty="0" err="1">
                <a:solidFill>
                  <a:schemeClr val="tx1"/>
                </a:solidFill>
                <a:latin typeface="Consolas" panose="020B0609020204030204" pitchFamily="49" charset="0"/>
              </a:rPr>
              <a:t>channelCreated</a:t>
            </a:r>
            <a:endParaRPr lang="en-US" b="0" dirty="0">
              <a:solidFill>
                <a:schemeClr val="tx1"/>
              </a:solidFill>
              <a:latin typeface="Consolas" panose="020B0609020204030204" pitchFamily="49" charset="0"/>
            </a:endParaRPr>
          </a:p>
          <a:p>
            <a:r>
              <a:rPr lang="en-US" b="0" dirty="0" err="1">
                <a:solidFill>
                  <a:schemeClr val="tx1"/>
                </a:solidFill>
                <a:latin typeface="Consolas" panose="020B0609020204030204" pitchFamily="49" charset="0"/>
              </a:rPr>
              <a:t>channelRenamed</a:t>
            </a:r>
            <a:endParaRPr lang="en-US" b="0" dirty="0">
              <a:solidFill>
                <a:schemeClr val="tx1"/>
              </a:solidFill>
              <a:latin typeface="Consolas" panose="020B0609020204030204" pitchFamily="49" charset="0"/>
            </a:endParaRPr>
          </a:p>
          <a:p>
            <a:r>
              <a:rPr lang="en-US" b="0" dirty="0" err="1">
                <a:solidFill>
                  <a:schemeClr val="tx1"/>
                </a:solidFill>
                <a:latin typeface="Consolas" panose="020B0609020204030204" pitchFamily="49" charset="0"/>
              </a:rPr>
              <a:t>channelDeleted</a:t>
            </a:r>
            <a:endParaRPr lang="en-US" b="0" dirty="0">
              <a:solidFill>
                <a:schemeClr val="tx1"/>
              </a:solidFill>
              <a:latin typeface="Consolas" panose="020B0609020204030204" pitchFamily="49" charset="0"/>
            </a:endParaRPr>
          </a:p>
          <a:p>
            <a:r>
              <a:rPr lang="en-US" dirty="0" err="1">
                <a:solidFill>
                  <a:schemeClr val="tx1"/>
                </a:solidFill>
                <a:latin typeface="+mj-lt"/>
              </a:rPr>
              <a:t>ChannelData</a:t>
            </a:r>
            <a:r>
              <a:rPr lang="en-US" dirty="0">
                <a:solidFill>
                  <a:schemeClr val="tx1"/>
                </a:solidFill>
                <a:latin typeface="+mj-lt"/>
              </a:rPr>
              <a:t> object reflects current state</a:t>
            </a:r>
          </a:p>
        </p:txBody>
      </p:sp>
      <p:sp>
        <p:nvSpPr>
          <p:cNvPr id="9" name="Text Placeholder 22">
            <a:extLst>
              <a:ext uri="{FF2B5EF4-FFF2-40B4-BE49-F238E27FC236}">
                <a16:creationId xmlns:a16="http://schemas.microsoft.com/office/drawing/2014/main" id="{ACC4CFA5-A1C0-4191-B347-4AAEBF8C57F9}"/>
              </a:ext>
            </a:extLst>
          </p:cNvPr>
          <p:cNvSpPr txBox="1">
            <a:spLocks/>
          </p:cNvSpPr>
          <p:nvPr/>
        </p:nvSpPr>
        <p:spPr>
          <a:xfrm>
            <a:off x="9014349" y="3098983"/>
            <a:ext cx="2636183" cy="1154162"/>
          </a:xfrm>
          <a:prstGeom prst="rect">
            <a:avLst/>
          </a:prstGeom>
        </p:spPr>
        <p:txBody>
          <a:bodyPr vert="horz" wrap="square" lIns="0" tIns="0" rIns="0" bIns="0" rtlCol="0">
            <a:spAutoFit/>
          </a:bodyPr>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latin typeface="+mj-lt"/>
              </a:rPr>
              <a:t>Team Events</a:t>
            </a:r>
          </a:p>
          <a:p>
            <a:r>
              <a:rPr lang="en-US" b="0" dirty="0" err="1">
                <a:solidFill>
                  <a:schemeClr val="tx1"/>
                </a:solidFill>
                <a:latin typeface="Consolas" panose="020B0609020204030204" pitchFamily="49" charset="0"/>
              </a:rPr>
              <a:t>teamRenamed</a:t>
            </a:r>
            <a:endParaRPr lang="en-US" b="0" dirty="0">
              <a:solidFill>
                <a:schemeClr val="tx1"/>
              </a:solidFill>
              <a:latin typeface="Consolas" panose="020B0609020204030204" pitchFamily="49" charset="0"/>
            </a:endParaRPr>
          </a:p>
          <a:p>
            <a:r>
              <a:rPr lang="en-US" dirty="0" err="1">
                <a:solidFill>
                  <a:schemeClr val="tx1"/>
                </a:solidFill>
                <a:latin typeface="+mj-lt"/>
              </a:rPr>
              <a:t>ChannelData</a:t>
            </a:r>
            <a:r>
              <a:rPr lang="en-US" dirty="0">
                <a:solidFill>
                  <a:schemeClr val="tx1"/>
                </a:solidFill>
                <a:latin typeface="+mj-lt"/>
              </a:rPr>
              <a:t> object reflects current state</a:t>
            </a:r>
          </a:p>
        </p:txBody>
      </p:sp>
    </p:spTree>
    <p:extLst>
      <p:ext uri="{BB962C8B-B14F-4D97-AF65-F5344CB8AC3E}">
        <p14:creationId xmlns:p14="http://schemas.microsoft.com/office/powerpoint/2010/main" val="70376339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8CEA2E2E-3471-4E2C-BCCB-446127268F79}"/>
              </a:ext>
            </a:extLst>
          </p:cNvPr>
          <p:cNvPicPr>
            <a:picLocks noGrp="1" noChangeAspect="1"/>
          </p:cNvPicPr>
          <p:nvPr>
            <p:ph sz="quarter" idx="17"/>
          </p:nvPr>
        </p:nvPicPr>
        <p:blipFill>
          <a:blip r:embed="rId3"/>
          <a:stretch>
            <a:fillRect/>
          </a:stretch>
        </p:blipFill>
        <p:spPr>
          <a:xfrm>
            <a:off x="933450" y="2311459"/>
            <a:ext cx="2752725" cy="1830269"/>
          </a:xfrm>
          <a:prstGeom prst="rect">
            <a:avLst/>
          </a:prstGeom>
        </p:spPr>
      </p:pic>
      <p:sp>
        <p:nvSpPr>
          <p:cNvPr id="2" name="Title 1">
            <a:extLst>
              <a:ext uri="{FF2B5EF4-FFF2-40B4-BE49-F238E27FC236}">
                <a16:creationId xmlns:a16="http://schemas.microsoft.com/office/drawing/2014/main" id="{76F722A3-F8A5-46BC-B65B-C69D94795DA2}"/>
              </a:ext>
            </a:extLst>
          </p:cNvPr>
          <p:cNvSpPr>
            <a:spLocks noGrp="1"/>
          </p:cNvSpPr>
          <p:nvPr>
            <p:ph type="title"/>
          </p:nvPr>
        </p:nvSpPr>
        <p:spPr/>
        <p:txBody>
          <a:bodyPr/>
          <a:lstStyle/>
          <a:p>
            <a:r>
              <a:rPr lang="en-US" dirty="0"/>
              <a:t>Testing your Bot</a:t>
            </a:r>
          </a:p>
        </p:txBody>
      </p:sp>
      <p:sp>
        <p:nvSpPr>
          <p:cNvPr id="3" name="Text Placeholder 2">
            <a:extLst>
              <a:ext uri="{FF2B5EF4-FFF2-40B4-BE49-F238E27FC236}">
                <a16:creationId xmlns:a16="http://schemas.microsoft.com/office/drawing/2014/main" id="{3F930194-84C0-4C5E-B40A-E515009A3318}"/>
              </a:ext>
            </a:extLst>
          </p:cNvPr>
          <p:cNvSpPr>
            <a:spLocks noGrp="1"/>
          </p:cNvSpPr>
          <p:nvPr>
            <p:ph type="body" sz="quarter" idx="11"/>
          </p:nvPr>
        </p:nvSpPr>
        <p:spPr>
          <a:xfrm>
            <a:off x="465138" y="5026024"/>
            <a:ext cx="3690937" cy="820738"/>
          </a:xfrm>
        </p:spPr>
        <p:txBody>
          <a:bodyPr/>
          <a:lstStyle/>
          <a:p>
            <a:r>
              <a:rPr lang="en-US" sz="1800" b="0" dirty="0">
                <a:latin typeface="+mj-lt"/>
              </a:rPr>
              <a:t>Bot registration portal</a:t>
            </a:r>
          </a:p>
          <a:p>
            <a:pPr lvl="1"/>
            <a:r>
              <a:rPr lang="en-US" dirty="0"/>
              <a:t>Help confirm registration settings</a:t>
            </a:r>
          </a:p>
          <a:p>
            <a:pPr lvl="1"/>
            <a:r>
              <a:rPr lang="en-US" dirty="0"/>
              <a:t>Simulates 1:1 conversation</a:t>
            </a:r>
            <a:endParaRPr lang="en-US" sz="1600" dirty="0"/>
          </a:p>
        </p:txBody>
      </p:sp>
      <p:sp>
        <p:nvSpPr>
          <p:cNvPr id="4" name="Text Placeholder 3">
            <a:extLst>
              <a:ext uri="{FF2B5EF4-FFF2-40B4-BE49-F238E27FC236}">
                <a16:creationId xmlns:a16="http://schemas.microsoft.com/office/drawing/2014/main" id="{5933CCF8-EA2B-4F80-9118-5F02EDC06F54}"/>
              </a:ext>
            </a:extLst>
          </p:cNvPr>
          <p:cNvSpPr>
            <a:spLocks noGrp="1"/>
          </p:cNvSpPr>
          <p:nvPr>
            <p:ph type="body" sz="quarter" idx="12"/>
          </p:nvPr>
        </p:nvSpPr>
        <p:spPr>
          <a:xfrm>
            <a:off x="4386263" y="5026024"/>
            <a:ext cx="3690937" cy="1705595"/>
          </a:xfrm>
        </p:spPr>
        <p:txBody>
          <a:bodyPr/>
          <a:lstStyle/>
          <a:p>
            <a:r>
              <a:rPr lang="en-US" sz="1800" b="0" dirty="0">
                <a:latin typeface="+mj-lt"/>
              </a:rPr>
              <a:t>Bot Framework Emulator</a:t>
            </a:r>
          </a:p>
          <a:p>
            <a:pPr lvl="1"/>
            <a:r>
              <a:rPr lang="en-US" dirty="0"/>
              <a:t>Separate download</a:t>
            </a:r>
          </a:p>
          <a:p>
            <a:pPr lvl="1"/>
            <a:r>
              <a:rPr lang="en-US" dirty="0"/>
              <a:t>Does not require registration</a:t>
            </a:r>
          </a:p>
          <a:p>
            <a:pPr lvl="1"/>
            <a:r>
              <a:rPr lang="en-US" dirty="0"/>
              <a:t>Can connect to bot on localhost</a:t>
            </a:r>
          </a:p>
          <a:p>
            <a:pPr lvl="1"/>
            <a:r>
              <a:rPr lang="en-US" dirty="0"/>
              <a:t>Supports speech recognition</a:t>
            </a:r>
          </a:p>
          <a:p>
            <a:pPr lvl="1"/>
            <a:r>
              <a:rPr lang="en-US" dirty="0"/>
              <a:t>Send sample Team Member Events</a:t>
            </a:r>
          </a:p>
        </p:txBody>
      </p:sp>
      <p:sp>
        <p:nvSpPr>
          <p:cNvPr id="5" name="Text Placeholder 4">
            <a:extLst>
              <a:ext uri="{FF2B5EF4-FFF2-40B4-BE49-F238E27FC236}">
                <a16:creationId xmlns:a16="http://schemas.microsoft.com/office/drawing/2014/main" id="{6B9596D6-901B-428B-8CFF-1384E3F76C12}"/>
              </a:ext>
            </a:extLst>
          </p:cNvPr>
          <p:cNvSpPr>
            <a:spLocks noGrp="1"/>
          </p:cNvSpPr>
          <p:nvPr>
            <p:ph type="body" sz="quarter" idx="13"/>
          </p:nvPr>
        </p:nvSpPr>
        <p:spPr>
          <a:xfrm>
            <a:off x="8307388" y="5026023"/>
            <a:ext cx="3690937" cy="1269578"/>
          </a:xfrm>
        </p:spPr>
        <p:txBody>
          <a:bodyPr/>
          <a:lstStyle/>
          <a:p>
            <a:r>
              <a:rPr lang="en-US" sz="1800" b="0" dirty="0" err="1">
                <a:latin typeface="+mj-lt"/>
              </a:rPr>
              <a:t>ngrok</a:t>
            </a:r>
            <a:r>
              <a:rPr lang="en-US" sz="1800" b="0" dirty="0">
                <a:latin typeface="+mj-lt"/>
              </a:rPr>
              <a:t> Tunnel</a:t>
            </a:r>
          </a:p>
          <a:p>
            <a:r>
              <a:rPr lang="en-US" b="0" dirty="0">
                <a:solidFill>
                  <a:schemeClr val="tx1"/>
                </a:solidFill>
              </a:rPr>
              <a:t>Separate download</a:t>
            </a:r>
          </a:p>
          <a:p>
            <a:r>
              <a:rPr lang="en-US" b="0" dirty="0">
                <a:solidFill>
                  <a:schemeClr val="tx1"/>
                </a:solidFill>
              </a:rPr>
              <a:t>Forwards internet requests to local machine</a:t>
            </a:r>
          </a:p>
          <a:p>
            <a:r>
              <a:rPr lang="en-US" b="0" dirty="0">
                <a:solidFill>
                  <a:schemeClr val="tx1"/>
                </a:solidFill>
              </a:rPr>
              <a:t>Allows inspection of request/response</a:t>
            </a:r>
          </a:p>
        </p:txBody>
      </p:sp>
      <p:pic>
        <p:nvPicPr>
          <p:cNvPr id="12" name="Picture 2" descr="Emulator UI">
            <a:extLst>
              <a:ext uri="{FF2B5EF4-FFF2-40B4-BE49-F238E27FC236}">
                <a16:creationId xmlns:a16="http://schemas.microsoft.com/office/drawing/2014/main" id="{4382092E-F9F4-4A46-9014-01558C173A11}"/>
              </a:ext>
            </a:extLst>
          </p:cNvPr>
          <p:cNvPicPr>
            <a:picLocks noGrp="1" noChangeAspect="1" noChangeArrowheads="1"/>
          </p:cNvPicPr>
          <p:nvPr>
            <p:ph sz="quarter" idx="18"/>
          </p:nvPr>
        </p:nvPicPr>
        <p:blipFill>
          <a:blip r:embed="rId4">
            <a:extLst>
              <a:ext uri="{28A0092B-C50C-407E-A947-70E740481C1C}">
                <a14:useLocalDpi xmlns:a14="http://schemas.microsoft.com/office/drawing/2010/main" val="0"/>
              </a:ext>
            </a:extLst>
          </a:blip>
          <a:stretch>
            <a:fillRect/>
          </a:stretch>
        </p:blipFill>
        <p:spPr bwMode="auto">
          <a:xfrm>
            <a:off x="4854575" y="2153031"/>
            <a:ext cx="2752725" cy="2147125"/>
          </a:xfrm>
          <a:prstGeom prst="rect">
            <a:avLst/>
          </a:prstGeom>
          <a:noFill/>
          <a:extLst>
            <a:ext uri="{909E8E84-426E-40DD-AFC4-6F175D3DCCD1}">
              <a14:hiddenFill xmlns:a14="http://schemas.microsoft.com/office/drawing/2010/main">
                <a:solidFill>
                  <a:srgbClr val="FFFFFF"/>
                </a:solidFill>
              </a14:hiddenFill>
            </a:ext>
          </a:extLst>
        </p:spPr>
      </p:pic>
      <p:pic>
        <p:nvPicPr>
          <p:cNvPr id="11" name="Content Placeholder 10">
            <a:extLst>
              <a:ext uri="{FF2B5EF4-FFF2-40B4-BE49-F238E27FC236}">
                <a16:creationId xmlns:a16="http://schemas.microsoft.com/office/drawing/2014/main" id="{5F7866CE-CE16-48E8-AD0A-95BD808566D5}"/>
              </a:ext>
            </a:extLst>
          </p:cNvPr>
          <p:cNvPicPr>
            <a:picLocks noGrp="1" noChangeAspect="1"/>
          </p:cNvPicPr>
          <p:nvPr>
            <p:ph sz="quarter" idx="19"/>
          </p:nvPr>
        </p:nvPicPr>
        <p:blipFill>
          <a:blip r:embed="rId5"/>
          <a:stretch>
            <a:fillRect/>
          </a:stretch>
        </p:blipFill>
        <p:spPr>
          <a:xfrm>
            <a:off x="8820320" y="2153030"/>
            <a:ext cx="2635664" cy="2147125"/>
          </a:xfrm>
          <a:prstGeom prst="rect">
            <a:avLst/>
          </a:prstGeom>
        </p:spPr>
      </p:pic>
    </p:spTree>
    <p:extLst>
      <p:ext uri="{BB962C8B-B14F-4D97-AF65-F5344CB8AC3E}">
        <p14:creationId xmlns:p14="http://schemas.microsoft.com/office/powerpoint/2010/main" val="146708791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a:t>
            </a:r>
            <a:br>
              <a:rPr lang="en-US" dirty="0"/>
            </a:br>
            <a:r>
              <a:rPr lang="en-US" sz="2800" dirty="0"/>
              <a:t>Create a basic Teams Bot using Visual Studio</a:t>
            </a:r>
            <a:endParaRPr lang="en-US" dirty="0"/>
          </a:p>
        </p:txBody>
      </p:sp>
    </p:spTree>
    <p:extLst>
      <p:ext uri="{BB962C8B-B14F-4D97-AF65-F5344CB8AC3E}">
        <p14:creationId xmlns:p14="http://schemas.microsoft.com/office/powerpoint/2010/main" val="238354506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47349F-0B8F-4D12-A39C-718C1C57DDFF}"/>
              </a:ext>
            </a:extLst>
          </p:cNvPr>
          <p:cNvSpPr>
            <a:spLocks noGrp="1"/>
          </p:cNvSpPr>
          <p:nvPr>
            <p:ph type="title"/>
          </p:nvPr>
        </p:nvSpPr>
        <p:spPr>
          <a:xfrm>
            <a:off x="454864" y="1843063"/>
            <a:ext cx="11533187" cy="411162"/>
          </a:xfrm>
        </p:spPr>
        <p:txBody>
          <a:bodyPr/>
          <a:lstStyle/>
          <a:p>
            <a:r>
              <a:rPr lang="en-US" dirty="0"/>
              <a:t>Summary</a:t>
            </a:r>
          </a:p>
        </p:txBody>
      </p:sp>
      <p:pic>
        <p:nvPicPr>
          <p:cNvPr id="9" name="Picture 8" descr="A group of people sitting in front of a window&#10;&#10;Description generated with very high confidence">
            <a:extLst>
              <a:ext uri="{FF2B5EF4-FFF2-40B4-BE49-F238E27FC236}">
                <a16:creationId xmlns:a16="http://schemas.microsoft.com/office/drawing/2014/main" id="{28866A77-3DD1-476F-AC91-45FB99AD787E}"/>
              </a:ext>
            </a:extLst>
          </p:cNvPr>
          <p:cNvPicPr>
            <a:picLocks noChangeAspect="1"/>
          </p:cNvPicPr>
          <p:nvPr/>
        </p:nvPicPr>
        <p:blipFill rotWithShape="1">
          <a:blip r:embed="rId3"/>
          <a:srcRect l="17769" r="19823"/>
          <a:stretch/>
        </p:blipFill>
        <p:spPr>
          <a:xfrm>
            <a:off x="5887092" y="0"/>
            <a:ext cx="6549383" cy="6994525"/>
          </a:xfrm>
          <a:prstGeom prst="rect">
            <a:avLst/>
          </a:prstGeom>
        </p:spPr>
      </p:pic>
    </p:spTree>
    <p:extLst>
      <p:ext uri="{BB962C8B-B14F-4D97-AF65-F5344CB8AC3E}">
        <p14:creationId xmlns:p14="http://schemas.microsoft.com/office/powerpoint/2010/main" val="192097699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AF57B9-153D-4F20-AFE4-538E3E162F83}"/>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242501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526979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490174" cy="917575"/>
          </a:xfrm>
        </p:spPr>
        <p:txBody>
          <a:bodyPr/>
          <a:lstStyle/>
          <a:p>
            <a:r>
              <a:rPr lang="en-US" sz="2800" dirty="0"/>
              <a:t>Build a basic Microsoft Teams Bot</a:t>
            </a:r>
          </a:p>
        </p:txBody>
      </p:sp>
      <p:sp>
        <p:nvSpPr>
          <p:cNvPr id="5" name="Text Placeholder 4"/>
          <p:cNvSpPr>
            <a:spLocks noGrp="1"/>
          </p:cNvSpPr>
          <p:nvPr>
            <p:ph type="body" sz="quarter" idx="10"/>
          </p:nvPr>
        </p:nvSpPr>
        <p:spPr>
          <a:xfrm>
            <a:off x="465137" y="2574721"/>
            <a:ext cx="5097463" cy="3862387"/>
          </a:xfrm>
        </p:spPr>
        <p:txBody>
          <a:bodyPr/>
          <a:lstStyle/>
          <a:p>
            <a:pPr>
              <a:spcBef>
                <a:spcPts val="1200"/>
              </a:spcBef>
            </a:pPr>
            <a:r>
              <a:rPr lang="en-US" sz="2000" dirty="0"/>
              <a:t>Overview of building a Microsoft Teams Bot</a:t>
            </a:r>
          </a:p>
          <a:p>
            <a:pPr>
              <a:spcBef>
                <a:spcPts val="1200"/>
              </a:spcBef>
            </a:pPr>
            <a:r>
              <a:rPr lang="en-US" sz="2000" dirty="0"/>
              <a:t>Bot Framework vs </a:t>
            </a:r>
            <a:r>
              <a:rPr lang="en-US" sz="2000" dirty="0" err="1"/>
              <a:t>Webhook</a:t>
            </a:r>
            <a:r>
              <a:rPr lang="en-US" sz="2000" dirty="0"/>
              <a:t> (Custom Bot)</a:t>
            </a:r>
          </a:p>
          <a:p>
            <a:pPr>
              <a:spcBef>
                <a:spcPts val="1200"/>
              </a:spcBef>
            </a:pPr>
            <a:r>
              <a:rPr lang="en-US" sz="2000" dirty="0"/>
              <a:t>Conversation Basics</a:t>
            </a:r>
          </a:p>
          <a:p>
            <a:pPr>
              <a:spcBef>
                <a:spcPts val="1200"/>
              </a:spcBef>
            </a:pPr>
            <a:r>
              <a:rPr lang="en-US" sz="2000" dirty="0"/>
              <a:t>Channel Conversations and 1:1 Conversations</a:t>
            </a:r>
          </a:p>
          <a:p>
            <a:pPr>
              <a:spcBef>
                <a:spcPts val="1200"/>
              </a:spcBef>
            </a:pPr>
            <a:r>
              <a:rPr lang="en-US" sz="2000" dirty="0"/>
              <a:t>Messages, Cards and Actions</a:t>
            </a:r>
          </a:p>
          <a:p>
            <a:pPr>
              <a:spcBef>
                <a:spcPts val="1200"/>
              </a:spcBef>
            </a:pPr>
            <a:r>
              <a:rPr lang="en-US" sz="2000" dirty="0"/>
              <a:t>Events</a:t>
            </a:r>
          </a:p>
          <a:p>
            <a:pPr>
              <a:spcBef>
                <a:spcPts val="1200"/>
              </a:spcBef>
            </a:pPr>
            <a:r>
              <a:rPr lang="en-US" sz="2000" dirty="0"/>
              <a:t>Testing your Bot</a:t>
            </a:r>
          </a:p>
          <a:p>
            <a:pPr>
              <a:spcBef>
                <a:spcPts val="1200"/>
              </a:spcBef>
            </a:pPr>
            <a:r>
              <a:rPr lang="en-US" sz="2000" dirty="0"/>
              <a:t>DEMO</a:t>
            </a:r>
          </a:p>
        </p:txBody>
      </p:sp>
      <p:pic>
        <p:nvPicPr>
          <p:cNvPr id="7" name="Picture 6" descr="A group of people looking at a computer&#10;&#10;Description generated with very high confidence">
            <a:extLst>
              <a:ext uri="{FF2B5EF4-FFF2-40B4-BE49-F238E27FC236}">
                <a16:creationId xmlns:a16="http://schemas.microsoft.com/office/drawing/2014/main" id="{B9E61213-3BA3-4632-A486-92FB1F1D040B}"/>
              </a:ext>
            </a:extLst>
          </p:cNvPr>
          <p:cNvPicPr>
            <a:picLocks noChangeAspect="1"/>
          </p:cNvPicPr>
          <p:nvPr/>
        </p:nvPicPr>
        <p:blipFill rotWithShape="1">
          <a:blip r:embed="rId3"/>
          <a:srcRect l="24599" r="13283"/>
          <a:stretch/>
        </p:blipFill>
        <p:spPr>
          <a:xfrm>
            <a:off x="5917473" y="0"/>
            <a:ext cx="6519001" cy="6994525"/>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C45D6445-66E7-492D-95EC-021C476DF332}"/>
              </a:ext>
            </a:extLst>
          </p:cNvPr>
          <p:cNvPicPr>
            <a:picLocks noGrp="1" noChangeAspect="1"/>
          </p:cNvPicPr>
          <p:nvPr>
            <p:ph sz="quarter" idx="17"/>
          </p:nvPr>
        </p:nvPicPr>
        <p:blipFill>
          <a:blip r:embed="rId3"/>
          <a:stretch>
            <a:fillRect/>
          </a:stretch>
        </p:blipFill>
        <p:spPr>
          <a:xfrm>
            <a:off x="465138" y="2665150"/>
            <a:ext cx="3685911" cy="1266770"/>
          </a:xfrm>
          <a:prstGeom prst="rect">
            <a:avLst/>
          </a:prstGeom>
        </p:spPr>
      </p:pic>
      <p:sp>
        <p:nvSpPr>
          <p:cNvPr id="2" name="Title 1">
            <a:extLst>
              <a:ext uri="{FF2B5EF4-FFF2-40B4-BE49-F238E27FC236}">
                <a16:creationId xmlns:a16="http://schemas.microsoft.com/office/drawing/2014/main" id="{8F5F835D-077E-45B3-85BB-C821257C9D81}"/>
              </a:ext>
            </a:extLst>
          </p:cNvPr>
          <p:cNvSpPr>
            <a:spLocks noGrp="1"/>
          </p:cNvSpPr>
          <p:nvPr>
            <p:ph type="title"/>
          </p:nvPr>
        </p:nvSpPr>
        <p:spPr/>
        <p:txBody>
          <a:bodyPr/>
          <a:lstStyle/>
          <a:p>
            <a:r>
              <a:rPr lang="en-US" dirty="0"/>
              <a:t>Overview of</a:t>
            </a:r>
            <a:r>
              <a:rPr lang="en-US" baseline="0" dirty="0"/>
              <a:t> building a Microsoft Teams Bot</a:t>
            </a:r>
            <a:endParaRPr lang="en-US" dirty="0"/>
          </a:p>
        </p:txBody>
      </p:sp>
      <p:sp>
        <p:nvSpPr>
          <p:cNvPr id="3" name="Text Placeholder 2">
            <a:extLst>
              <a:ext uri="{FF2B5EF4-FFF2-40B4-BE49-F238E27FC236}">
                <a16:creationId xmlns:a16="http://schemas.microsoft.com/office/drawing/2014/main" id="{7A2B27FC-6F8B-4F8B-8789-98EE05355A10}"/>
              </a:ext>
            </a:extLst>
          </p:cNvPr>
          <p:cNvSpPr>
            <a:spLocks noGrp="1"/>
          </p:cNvSpPr>
          <p:nvPr>
            <p:ph type="body" sz="quarter" idx="11"/>
          </p:nvPr>
        </p:nvSpPr>
        <p:spPr>
          <a:xfrm>
            <a:off x="465138" y="5026024"/>
            <a:ext cx="2826702" cy="1731243"/>
          </a:xfrm>
        </p:spPr>
        <p:txBody>
          <a:bodyPr/>
          <a:lstStyle/>
          <a:p>
            <a:r>
              <a:rPr lang="en-US" sz="1800" b="0" dirty="0">
                <a:latin typeface="+mj-lt"/>
              </a:rPr>
              <a:t>Design a great bot</a:t>
            </a:r>
          </a:p>
          <a:p>
            <a:r>
              <a:rPr lang="en-US" b="0" dirty="0">
                <a:solidFill>
                  <a:schemeClr val="tx1"/>
                </a:solidFill>
              </a:rPr>
              <a:t>Be responsive – respond to messages and events</a:t>
            </a:r>
          </a:p>
          <a:p>
            <a:r>
              <a:rPr lang="en-US" b="0" dirty="0">
                <a:solidFill>
                  <a:schemeClr val="tx1"/>
                </a:solidFill>
              </a:rPr>
              <a:t>Recognize and respond to questions and non-questions</a:t>
            </a:r>
          </a:p>
          <a:p>
            <a:r>
              <a:rPr lang="en-US" b="0" dirty="0">
                <a:solidFill>
                  <a:schemeClr val="tx1"/>
                </a:solidFill>
              </a:rPr>
              <a:t>Have a personality</a:t>
            </a:r>
          </a:p>
        </p:txBody>
      </p:sp>
      <p:sp>
        <p:nvSpPr>
          <p:cNvPr id="4" name="Text Placeholder 3">
            <a:extLst>
              <a:ext uri="{FF2B5EF4-FFF2-40B4-BE49-F238E27FC236}">
                <a16:creationId xmlns:a16="http://schemas.microsoft.com/office/drawing/2014/main" id="{46763611-A135-4E98-A4DC-490E5344B6F9}"/>
              </a:ext>
            </a:extLst>
          </p:cNvPr>
          <p:cNvSpPr>
            <a:spLocks noGrp="1"/>
          </p:cNvSpPr>
          <p:nvPr>
            <p:ph type="body" sz="quarter" idx="12"/>
          </p:nvPr>
        </p:nvSpPr>
        <p:spPr>
          <a:xfrm>
            <a:off x="4386263" y="5026024"/>
            <a:ext cx="3690937" cy="1269578"/>
          </a:xfrm>
        </p:spPr>
        <p:txBody>
          <a:bodyPr/>
          <a:lstStyle/>
          <a:p>
            <a:r>
              <a:rPr lang="en-US" sz="1800" b="0" dirty="0">
                <a:latin typeface="+mj-lt"/>
              </a:rPr>
              <a:t>Develop your bot</a:t>
            </a:r>
          </a:p>
          <a:p>
            <a:pPr lvl="1">
              <a:spcBef>
                <a:spcPts val="900"/>
              </a:spcBef>
            </a:pPr>
            <a:r>
              <a:rPr lang="en-US" dirty="0"/>
              <a:t>Bot Builder SDK for .NET</a:t>
            </a:r>
          </a:p>
          <a:p>
            <a:pPr lvl="1">
              <a:spcBef>
                <a:spcPts val="900"/>
              </a:spcBef>
            </a:pPr>
            <a:r>
              <a:rPr lang="en-US" dirty="0"/>
              <a:t>Bot Builder SDK for Node.js</a:t>
            </a:r>
          </a:p>
          <a:p>
            <a:pPr marL="285750" lvl="1" indent="-285750">
              <a:spcBef>
                <a:spcPts val="900"/>
              </a:spcBef>
              <a:buFont typeface="Arial" panose="020B0604020202020204" pitchFamily="34" charset="0"/>
              <a:buChar char="•"/>
            </a:pPr>
            <a:endParaRPr lang="en-US" sz="1600" dirty="0"/>
          </a:p>
        </p:txBody>
      </p:sp>
      <p:sp>
        <p:nvSpPr>
          <p:cNvPr id="5" name="Text Placeholder 4">
            <a:extLst>
              <a:ext uri="{FF2B5EF4-FFF2-40B4-BE49-F238E27FC236}">
                <a16:creationId xmlns:a16="http://schemas.microsoft.com/office/drawing/2014/main" id="{447184D4-9832-4B94-A802-31AC1B34C1DB}"/>
              </a:ext>
            </a:extLst>
          </p:cNvPr>
          <p:cNvSpPr>
            <a:spLocks noGrp="1"/>
          </p:cNvSpPr>
          <p:nvPr>
            <p:ph type="body" sz="quarter" idx="13"/>
          </p:nvPr>
        </p:nvSpPr>
        <p:spPr>
          <a:xfrm>
            <a:off x="8307389" y="5026024"/>
            <a:ext cx="3690936" cy="1500411"/>
          </a:xfrm>
        </p:spPr>
        <p:txBody>
          <a:bodyPr/>
          <a:lstStyle/>
          <a:p>
            <a:r>
              <a:rPr lang="en-US" sz="1800" b="0" dirty="0">
                <a:latin typeface="+mj-lt"/>
              </a:rPr>
              <a:t>Register and deploy your bot</a:t>
            </a:r>
          </a:p>
          <a:p>
            <a:pPr lvl="1">
              <a:spcBef>
                <a:spcPts val="900"/>
              </a:spcBef>
            </a:pPr>
            <a:r>
              <a:rPr lang="en-US" dirty="0"/>
              <a:t>Get a Bot ID and App ID/Secret </a:t>
            </a:r>
            <a:br>
              <a:rPr lang="en-US" dirty="0"/>
            </a:br>
            <a:r>
              <a:rPr lang="en-US" dirty="0"/>
              <a:t>and configure bot</a:t>
            </a:r>
          </a:p>
          <a:p>
            <a:pPr lvl="1">
              <a:spcBef>
                <a:spcPts val="900"/>
              </a:spcBef>
            </a:pPr>
            <a:r>
              <a:rPr lang="en-US" dirty="0"/>
              <a:t>Make sure bot is reachable from the internet</a:t>
            </a:r>
          </a:p>
          <a:p>
            <a:pPr lvl="1">
              <a:spcBef>
                <a:spcPts val="900"/>
              </a:spcBef>
            </a:pPr>
            <a:r>
              <a:rPr lang="en-US" dirty="0"/>
              <a:t>Enable analytics</a:t>
            </a:r>
          </a:p>
        </p:txBody>
      </p:sp>
      <p:pic>
        <p:nvPicPr>
          <p:cNvPr id="12" name="Content Placeholder 11">
            <a:extLst>
              <a:ext uri="{FF2B5EF4-FFF2-40B4-BE49-F238E27FC236}">
                <a16:creationId xmlns:a16="http://schemas.microsoft.com/office/drawing/2014/main" id="{DD33E617-EA59-4901-A4F4-E5FFAE0333B5}"/>
              </a:ext>
            </a:extLst>
          </p:cNvPr>
          <p:cNvPicPr>
            <a:picLocks noGrp="1" noChangeAspect="1"/>
          </p:cNvPicPr>
          <p:nvPr>
            <p:ph sz="quarter" idx="18"/>
          </p:nvPr>
        </p:nvPicPr>
        <p:blipFill>
          <a:blip r:embed="rId4"/>
          <a:stretch>
            <a:fillRect/>
          </a:stretch>
        </p:blipFill>
        <p:spPr>
          <a:xfrm>
            <a:off x="4381239" y="2665150"/>
            <a:ext cx="3695961" cy="1266770"/>
          </a:xfrm>
          <a:prstGeom prst="rect">
            <a:avLst/>
          </a:prstGeom>
        </p:spPr>
      </p:pic>
      <p:pic>
        <p:nvPicPr>
          <p:cNvPr id="13" name="Content Placeholder 12">
            <a:extLst>
              <a:ext uri="{FF2B5EF4-FFF2-40B4-BE49-F238E27FC236}">
                <a16:creationId xmlns:a16="http://schemas.microsoft.com/office/drawing/2014/main" id="{559074B2-49CE-48DF-BBE2-1EAE4D797DA5}"/>
              </a:ext>
            </a:extLst>
          </p:cNvPr>
          <p:cNvPicPr>
            <a:picLocks noGrp="1" noChangeAspect="1"/>
          </p:cNvPicPr>
          <p:nvPr>
            <p:ph sz="quarter" idx="19"/>
          </p:nvPr>
        </p:nvPicPr>
        <p:blipFill>
          <a:blip r:embed="rId5"/>
          <a:stretch>
            <a:fillRect/>
          </a:stretch>
        </p:blipFill>
        <p:spPr>
          <a:xfrm>
            <a:off x="8777288" y="2757760"/>
            <a:ext cx="2752725" cy="937667"/>
          </a:xfrm>
          <a:prstGeom prst="rect">
            <a:avLst/>
          </a:prstGeom>
        </p:spPr>
      </p:pic>
    </p:spTree>
    <p:extLst>
      <p:ext uri="{BB962C8B-B14F-4D97-AF65-F5344CB8AC3E}">
        <p14:creationId xmlns:p14="http://schemas.microsoft.com/office/powerpoint/2010/main" val="33196319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uiExpan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2E3CF66-BF97-4487-8583-9F11460D9EAA}"/>
              </a:ext>
            </a:extLst>
          </p:cNvPr>
          <p:cNvSpPr>
            <a:spLocks noGrp="1"/>
          </p:cNvSpPr>
          <p:nvPr>
            <p:ph type="title"/>
          </p:nvPr>
        </p:nvSpPr>
        <p:spPr>
          <a:xfrm>
            <a:off x="360635" y="1176669"/>
            <a:ext cx="3291293" cy="411162"/>
          </a:xfrm>
        </p:spPr>
        <p:txBody>
          <a:bodyPr/>
          <a:lstStyle/>
          <a:p>
            <a:r>
              <a:rPr lang="en-US" dirty="0"/>
              <a:t>Examples of bot personality and response types</a:t>
            </a:r>
          </a:p>
        </p:txBody>
      </p:sp>
      <p:grpSp>
        <p:nvGrpSpPr>
          <p:cNvPr id="2" name="Group 1">
            <a:extLst>
              <a:ext uri="{FF2B5EF4-FFF2-40B4-BE49-F238E27FC236}">
                <a16:creationId xmlns:a16="http://schemas.microsoft.com/office/drawing/2014/main" id="{7C6950A3-00EA-4198-9BEA-6E48DC6C024F}"/>
              </a:ext>
            </a:extLst>
          </p:cNvPr>
          <p:cNvGrpSpPr/>
          <p:nvPr/>
        </p:nvGrpSpPr>
        <p:grpSpPr>
          <a:xfrm>
            <a:off x="2952205" y="521427"/>
            <a:ext cx="9235440" cy="5979623"/>
            <a:chOff x="3082834" y="521428"/>
            <a:chExt cx="9026435" cy="5844300"/>
          </a:xfrm>
        </p:grpSpPr>
        <p:pic>
          <p:nvPicPr>
            <p:cNvPr id="11" name="Picture 10">
              <a:extLst>
                <a:ext uri="{FF2B5EF4-FFF2-40B4-BE49-F238E27FC236}">
                  <a16:creationId xmlns:a16="http://schemas.microsoft.com/office/drawing/2014/main" id="{059FFAC8-8013-4588-BA30-FCF7A397144C}"/>
                </a:ext>
              </a:extLst>
            </p:cNvPr>
            <p:cNvPicPr>
              <a:picLocks noChangeAspect="1"/>
            </p:cNvPicPr>
            <p:nvPr/>
          </p:nvPicPr>
          <p:blipFill>
            <a:blip r:embed="rId3"/>
            <a:stretch>
              <a:fillRect/>
            </a:stretch>
          </p:blipFill>
          <p:spPr>
            <a:xfrm>
              <a:off x="3756431" y="969129"/>
              <a:ext cx="7708485" cy="5094688"/>
            </a:xfrm>
            <a:prstGeom prst="rect">
              <a:avLst/>
            </a:prstGeom>
          </p:spPr>
        </p:pic>
        <p:pic>
          <p:nvPicPr>
            <p:cNvPr id="7" name="Picture 6">
              <a:extLst>
                <a:ext uri="{FF2B5EF4-FFF2-40B4-BE49-F238E27FC236}">
                  <a16:creationId xmlns:a16="http://schemas.microsoft.com/office/drawing/2014/main" id="{AEDA8A45-97DA-4148-9BF8-0752D26AD79A}"/>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082834" y="521428"/>
              <a:ext cx="9026435" cy="5844300"/>
            </a:xfrm>
            <a:prstGeom prst="roundRect">
              <a:avLst>
                <a:gd name="adj" fmla="val 4635"/>
              </a:avLst>
            </a:prstGeom>
          </p:spPr>
        </p:pic>
      </p:grpSp>
    </p:spTree>
    <p:extLst>
      <p:ext uri="{BB962C8B-B14F-4D97-AF65-F5344CB8AC3E}">
        <p14:creationId xmlns:p14="http://schemas.microsoft.com/office/powerpoint/2010/main" val="176251962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3684-83F6-406A-BD8C-95A911EA9445}"/>
              </a:ext>
            </a:extLst>
          </p:cNvPr>
          <p:cNvSpPr>
            <a:spLocks noGrp="1"/>
          </p:cNvSpPr>
          <p:nvPr>
            <p:ph type="title"/>
          </p:nvPr>
        </p:nvSpPr>
        <p:spPr/>
        <p:txBody>
          <a:bodyPr/>
          <a:lstStyle/>
          <a:p>
            <a:r>
              <a:rPr lang="en-US" dirty="0"/>
              <a:t>Conversation basics</a:t>
            </a:r>
          </a:p>
        </p:txBody>
      </p:sp>
      <p:sp>
        <p:nvSpPr>
          <p:cNvPr id="20" name="Text Placeholder 19">
            <a:extLst>
              <a:ext uri="{FF2B5EF4-FFF2-40B4-BE49-F238E27FC236}">
                <a16:creationId xmlns:a16="http://schemas.microsoft.com/office/drawing/2014/main" id="{2D307623-3C62-4E97-8DCA-B640723F61F4}"/>
              </a:ext>
            </a:extLst>
          </p:cNvPr>
          <p:cNvSpPr>
            <a:spLocks noGrp="1"/>
          </p:cNvSpPr>
          <p:nvPr>
            <p:ph type="body" sz="quarter" idx="10"/>
          </p:nvPr>
        </p:nvSpPr>
        <p:spPr>
          <a:xfrm>
            <a:off x="465138" y="2050433"/>
            <a:ext cx="11533187" cy="307777"/>
          </a:xfrm>
        </p:spPr>
        <p:txBody>
          <a:bodyPr/>
          <a:lstStyle/>
          <a:p>
            <a:r>
              <a:rPr lang="en-US" dirty="0"/>
              <a:t>Activity objects are used to pass information back and forth between bot and channel (or user).</a:t>
            </a:r>
          </a:p>
        </p:txBody>
      </p:sp>
      <p:sp>
        <p:nvSpPr>
          <p:cNvPr id="21" name="Text Placeholder 20">
            <a:extLst>
              <a:ext uri="{FF2B5EF4-FFF2-40B4-BE49-F238E27FC236}">
                <a16:creationId xmlns:a16="http://schemas.microsoft.com/office/drawing/2014/main" id="{75EA29C9-3CD2-4F0B-BFF3-88FEB4F844F6}"/>
              </a:ext>
            </a:extLst>
          </p:cNvPr>
          <p:cNvSpPr>
            <a:spLocks noGrp="1"/>
          </p:cNvSpPr>
          <p:nvPr>
            <p:ph type="body" sz="quarter" idx="11"/>
          </p:nvPr>
        </p:nvSpPr>
        <p:spPr>
          <a:xfrm>
            <a:off x="465138" y="3098983"/>
            <a:ext cx="3690937" cy="1269578"/>
          </a:xfrm>
        </p:spPr>
        <p:txBody>
          <a:bodyPr/>
          <a:lstStyle/>
          <a:p>
            <a:r>
              <a:rPr lang="en-US" sz="1800" dirty="0">
                <a:latin typeface="+mj-lt"/>
              </a:rPr>
              <a:t>Messages property</a:t>
            </a:r>
          </a:p>
          <a:p>
            <a:pPr marL="0" lvl="1" indent="0">
              <a:spcBef>
                <a:spcPts val="900"/>
              </a:spcBef>
              <a:buNone/>
            </a:pPr>
            <a:r>
              <a:rPr lang="en-US" dirty="0"/>
              <a:t>Text (Plain / Markdown)</a:t>
            </a:r>
          </a:p>
          <a:p>
            <a:pPr marL="0" lvl="1" indent="0">
              <a:spcBef>
                <a:spcPts val="900"/>
              </a:spcBef>
              <a:buNone/>
            </a:pPr>
            <a:r>
              <a:rPr lang="en-US" dirty="0"/>
              <a:t>Attachments (Simple media / Cards)</a:t>
            </a:r>
          </a:p>
          <a:p>
            <a:pPr marL="0" lvl="1" indent="0">
              <a:spcBef>
                <a:spcPts val="900"/>
              </a:spcBef>
              <a:buNone/>
            </a:pPr>
            <a:r>
              <a:rPr lang="en-US" dirty="0"/>
              <a:t>Entities (Users, Bot client)</a:t>
            </a:r>
          </a:p>
        </p:txBody>
      </p:sp>
      <p:sp>
        <p:nvSpPr>
          <p:cNvPr id="22" name="Text Placeholder 21">
            <a:extLst>
              <a:ext uri="{FF2B5EF4-FFF2-40B4-BE49-F238E27FC236}">
                <a16:creationId xmlns:a16="http://schemas.microsoft.com/office/drawing/2014/main" id="{9FF3844B-EAC6-45A9-ACB7-4EFAAAF5BE94}"/>
              </a:ext>
            </a:extLst>
          </p:cNvPr>
          <p:cNvSpPr>
            <a:spLocks noGrp="1"/>
          </p:cNvSpPr>
          <p:nvPr>
            <p:ph type="body" sz="quarter" idx="12"/>
          </p:nvPr>
        </p:nvSpPr>
        <p:spPr>
          <a:xfrm>
            <a:off x="4268969" y="3098983"/>
            <a:ext cx="4182699" cy="1269578"/>
          </a:xfrm>
        </p:spPr>
        <p:txBody>
          <a:bodyPr/>
          <a:lstStyle/>
          <a:p>
            <a:r>
              <a:rPr lang="en-US" sz="1800" dirty="0">
                <a:latin typeface="+mj-lt"/>
              </a:rPr>
              <a:t>Dialogs manage conversation flow</a:t>
            </a:r>
          </a:p>
          <a:p>
            <a:pPr marL="0" lvl="1" indent="0">
              <a:spcBef>
                <a:spcPts val="900"/>
              </a:spcBef>
              <a:buNone/>
            </a:pPr>
            <a:r>
              <a:rPr lang="en-US" dirty="0"/>
              <a:t>Pre &amp; Post events for prompts &amp; replies</a:t>
            </a:r>
          </a:p>
          <a:p>
            <a:pPr marL="0" lvl="1" indent="0">
              <a:spcBef>
                <a:spcPts val="900"/>
              </a:spcBef>
              <a:buNone/>
            </a:pPr>
            <a:r>
              <a:rPr lang="en-US" dirty="0"/>
              <a:t>Dialog stack and state managed by Bot Framework</a:t>
            </a:r>
          </a:p>
          <a:p>
            <a:pPr marL="0" lvl="1" indent="0">
              <a:spcBef>
                <a:spcPts val="900"/>
              </a:spcBef>
              <a:buNone/>
            </a:pPr>
            <a:r>
              <a:rPr lang="en-US" dirty="0"/>
              <a:t>Values passed to/from dialogs</a:t>
            </a:r>
          </a:p>
        </p:txBody>
      </p:sp>
      <p:sp>
        <p:nvSpPr>
          <p:cNvPr id="23" name="Text Placeholder 22">
            <a:extLst>
              <a:ext uri="{FF2B5EF4-FFF2-40B4-BE49-F238E27FC236}">
                <a16:creationId xmlns:a16="http://schemas.microsoft.com/office/drawing/2014/main" id="{6338D287-B438-46E0-AE1A-1599F6B41611}"/>
              </a:ext>
            </a:extLst>
          </p:cNvPr>
          <p:cNvSpPr>
            <a:spLocks noGrp="1"/>
          </p:cNvSpPr>
          <p:nvPr>
            <p:ph type="body" sz="quarter" idx="13"/>
          </p:nvPr>
        </p:nvSpPr>
        <p:spPr>
          <a:xfrm>
            <a:off x="8917531" y="3098983"/>
            <a:ext cx="3694748" cy="1269578"/>
          </a:xfrm>
        </p:spPr>
        <p:txBody>
          <a:bodyPr/>
          <a:lstStyle/>
          <a:p>
            <a:r>
              <a:rPr lang="en-US" sz="1800" dirty="0" err="1">
                <a:latin typeface="+mj-lt"/>
              </a:rPr>
              <a:t>StateService</a:t>
            </a:r>
            <a:r>
              <a:rPr lang="en-US" sz="1800" dirty="0">
                <a:latin typeface="+mj-lt"/>
              </a:rPr>
              <a:t> </a:t>
            </a:r>
          </a:p>
          <a:p>
            <a:pPr marL="0" lvl="1" indent="0">
              <a:spcBef>
                <a:spcPts val="900"/>
              </a:spcBef>
              <a:buNone/>
            </a:pPr>
            <a:r>
              <a:rPr lang="en-US" dirty="0"/>
              <a:t>User</a:t>
            </a:r>
          </a:p>
          <a:p>
            <a:pPr marL="0" lvl="1" indent="0">
              <a:spcBef>
                <a:spcPts val="900"/>
              </a:spcBef>
              <a:buNone/>
            </a:pPr>
            <a:r>
              <a:rPr lang="en-US" dirty="0"/>
              <a:t>Conversation</a:t>
            </a:r>
          </a:p>
          <a:p>
            <a:pPr marL="0" lvl="1" indent="0">
              <a:spcBef>
                <a:spcPts val="900"/>
              </a:spcBef>
              <a:buNone/>
            </a:pPr>
            <a:r>
              <a:rPr lang="en-US" dirty="0"/>
              <a:t>Private (User in Conversation)</a:t>
            </a:r>
          </a:p>
        </p:txBody>
      </p:sp>
    </p:spTree>
    <p:extLst>
      <p:ext uri="{BB962C8B-B14F-4D97-AF65-F5344CB8AC3E}">
        <p14:creationId xmlns:p14="http://schemas.microsoft.com/office/powerpoint/2010/main" val="48123138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6D6EF8E9-A881-4DBE-8069-7FCAB0F9B46E}"/>
              </a:ext>
            </a:extLst>
          </p:cNvPr>
          <p:cNvPicPr>
            <a:picLocks noGrp="1" noChangeAspect="1"/>
          </p:cNvPicPr>
          <p:nvPr>
            <p:ph sz="quarter" idx="17"/>
          </p:nvPr>
        </p:nvPicPr>
        <p:blipFill>
          <a:blip r:embed="rId3"/>
          <a:stretch>
            <a:fillRect/>
          </a:stretch>
        </p:blipFill>
        <p:spPr>
          <a:xfrm>
            <a:off x="985704" y="1997075"/>
            <a:ext cx="4516704" cy="2459038"/>
          </a:xfrm>
          <a:prstGeom prst="rect">
            <a:avLst/>
          </a:prstGeom>
        </p:spPr>
      </p:pic>
      <p:sp>
        <p:nvSpPr>
          <p:cNvPr id="2" name="Title 1">
            <a:extLst>
              <a:ext uri="{FF2B5EF4-FFF2-40B4-BE49-F238E27FC236}">
                <a16:creationId xmlns:a16="http://schemas.microsoft.com/office/drawing/2014/main" id="{4B48CE78-90B1-446C-AA2B-3E92089A0CB0}"/>
              </a:ext>
            </a:extLst>
          </p:cNvPr>
          <p:cNvSpPr>
            <a:spLocks noGrp="1"/>
          </p:cNvSpPr>
          <p:nvPr>
            <p:ph type="title"/>
          </p:nvPr>
        </p:nvSpPr>
        <p:spPr/>
        <p:txBody>
          <a:bodyPr/>
          <a:lstStyle/>
          <a:p>
            <a:r>
              <a:rPr lang="en-US" dirty="0"/>
              <a:t>Channel conversations and 1:1 conversations</a:t>
            </a:r>
          </a:p>
        </p:txBody>
      </p:sp>
      <p:sp>
        <p:nvSpPr>
          <p:cNvPr id="4" name="Text Placeholder 3">
            <a:extLst>
              <a:ext uri="{FF2B5EF4-FFF2-40B4-BE49-F238E27FC236}">
                <a16:creationId xmlns:a16="http://schemas.microsoft.com/office/drawing/2014/main" id="{9D58EB3B-2DC9-4879-9303-7D0F624BBFED}"/>
              </a:ext>
            </a:extLst>
          </p:cNvPr>
          <p:cNvSpPr>
            <a:spLocks noGrp="1"/>
          </p:cNvSpPr>
          <p:nvPr>
            <p:ph type="body" sz="quarter" idx="11"/>
          </p:nvPr>
        </p:nvSpPr>
        <p:spPr>
          <a:xfrm>
            <a:off x="465138" y="5026024"/>
            <a:ext cx="5527100" cy="1269578"/>
          </a:xfrm>
        </p:spPr>
        <p:txBody>
          <a:bodyPr/>
          <a:lstStyle/>
          <a:p>
            <a:r>
              <a:rPr lang="en-US" sz="1800" dirty="0">
                <a:latin typeface="+mj-lt"/>
              </a:rPr>
              <a:t>Channel conversation</a:t>
            </a:r>
          </a:p>
          <a:p>
            <a:pPr lvl="1">
              <a:spcBef>
                <a:spcPts val="900"/>
              </a:spcBef>
            </a:pPr>
            <a:r>
              <a:rPr lang="en-US" dirty="0"/>
              <a:t>Access to channel data, including members</a:t>
            </a:r>
          </a:p>
          <a:p>
            <a:pPr lvl="1">
              <a:spcBef>
                <a:spcPts val="900"/>
              </a:spcBef>
            </a:pPr>
            <a:r>
              <a:rPr lang="en-US" dirty="0"/>
              <a:t>Events when users added/removed from channel</a:t>
            </a:r>
          </a:p>
          <a:p>
            <a:pPr lvl="1">
              <a:spcBef>
                <a:spcPts val="900"/>
              </a:spcBef>
            </a:pPr>
            <a:r>
              <a:rPr lang="en-US" dirty="0"/>
              <a:t>Messages will contain ‘at’ (@) references</a:t>
            </a:r>
          </a:p>
        </p:txBody>
      </p:sp>
      <p:sp>
        <p:nvSpPr>
          <p:cNvPr id="5" name="Text Placeholder 4">
            <a:extLst>
              <a:ext uri="{FF2B5EF4-FFF2-40B4-BE49-F238E27FC236}">
                <a16:creationId xmlns:a16="http://schemas.microsoft.com/office/drawing/2014/main" id="{F3093CFC-4EF5-434C-88B5-60C4379C4B98}"/>
              </a:ext>
            </a:extLst>
          </p:cNvPr>
          <p:cNvSpPr>
            <a:spLocks noGrp="1"/>
          </p:cNvSpPr>
          <p:nvPr>
            <p:ph type="body" sz="quarter" idx="13"/>
          </p:nvPr>
        </p:nvSpPr>
        <p:spPr>
          <a:xfrm>
            <a:off x="6460554" y="5026024"/>
            <a:ext cx="5537771" cy="1269578"/>
          </a:xfrm>
        </p:spPr>
        <p:txBody>
          <a:bodyPr/>
          <a:lstStyle/>
          <a:p>
            <a:r>
              <a:rPr lang="en-US" sz="1800" dirty="0">
                <a:latin typeface="+mj-lt"/>
              </a:rPr>
              <a:t>1:1 conversation</a:t>
            </a:r>
          </a:p>
          <a:p>
            <a:pPr lvl="1">
              <a:spcBef>
                <a:spcPts val="900"/>
              </a:spcBef>
            </a:pPr>
            <a:r>
              <a:rPr lang="en-US" dirty="0"/>
              <a:t>Access only to user – not team</a:t>
            </a:r>
          </a:p>
          <a:p>
            <a:pPr lvl="1">
              <a:spcBef>
                <a:spcPts val="900"/>
              </a:spcBef>
            </a:pPr>
            <a:r>
              <a:rPr lang="en-US" dirty="0"/>
              <a:t>Event when user initiates conversation</a:t>
            </a:r>
          </a:p>
          <a:p>
            <a:pPr lvl="1">
              <a:spcBef>
                <a:spcPts val="900"/>
              </a:spcBef>
            </a:pPr>
            <a:r>
              <a:rPr lang="en-US" dirty="0"/>
              <a:t>No ‘at’ references</a:t>
            </a:r>
          </a:p>
        </p:txBody>
      </p:sp>
      <p:pic>
        <p:nvPicPr>
          <p:cNvPr id="10" name="Content Placeholder 9">
            <a:extLst>
              <a:ext uri="{FF2B5EF4-FFF2-40B4-BE49-F238E27FC236}">
                <a16:creationId xmlns:a16="http://schemas.microsoft.com/office/drawing/2014/main" id="{A8700E4A-F669-4F46-8DC5-8947FD65E81A}"/>
              </a:ext>
            </a:extLst>
          </p:cNvPr>
          <p:cNvPicPr>
            <a:picLocks noGrp="1" noChangeAspect="1"/>
          </p:cNvPicPr>
          <p:nvPr>
            <p:ph sz="quarter" idx="19"/>
          </p:nvPr>
        </p:nvPicPr>
        <p:blipFill>
          <a:blip r:embed="rId4"/>
          <a:stretch>
            <a:fillRect/>
          </a:stretch>
        </p:blipFill>
        <p:spPr>
          <a:xfrm>
            <a:off x="7234178" y="1997075"/>
            <a:ext cx="3978394" cy="2459038"/>
          </a:xfrm>
          <a:prstGeom prst="rect">
            <a:avLst/>
          </a:prstGeom>
        </p:spPr>
      </p:pic>
    </p:spTree>
    <p:extLst>
      <p:ext uri="{BB962C8B-B14F-4D97-AF65-F5344CB8AC3E}">
        <p14:creationId xmlns:p14="http://schemas.microsoft.com/office/powerpoint/2010/main" val="73935770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F668F-3699-400D-95E9-2A5431E54F98}"/>
              </a:ext>
            </a:extLst>
          </p:cNvPr>
          <p:cNvSpPr>
            <a:spLocks noGrp="1"/>
          </p:cNvSpPr>
          <p:nvPr>
            <p:ph type="title"/>
          </p:nvPr>
        </p:nvSpPr>
        <p:spPr/>
        <p:txBody>
          <a:bodyPr/>
          <a:lstStyle/>
          <a:p>
            <a:r>
              <a:rPr lang="en-US" dirty="0"/>
              <a:t>Messages – Text formats</a:t>
            </a:r>
          </a:p>
        </p:txBody>
      </p:sp>
      <p:graphicFrame>
        <p:nvGraphicFramePr>
          <p:cNvPr id="5" name="Table Placeholder 4">
            <a:extLst>
              <a:ext uri="{FF2B5EF4-FFF2-40B4-BE49-F238E27FC236}">
                <a16:creationId xmlns:a16="http://schemas.microsoft.com/office/drawing/2014/main" id="{B6AEF876-5677-48F4-8F80-7BA62938C035}"/>
              </a:ext>
            </a:extLst>
          </p:cNvPr>
          <p:cNvGraphicFramePr>
            <a:graphicFrameLocks noGrp="1"/>
          </p:cNvGraphicFramePr>
          <p:nvPr>
            <p:ph type="tbl" sz="quarter" idx="10"/>
            <p:extLst>
              <p:ext uri="{D42A27DB-BD31-4B8C-83A1-F6EECF244321}">
                <p14:modId xmlns:p14="http://schemas.microsoft.com/office/powerpoint/2010/main" val="1261843211"/>
              </p:ext>
            </p:extLst>
          </p:nvPr>
        </p:nvGraphicFramePr>
        <p:xfrm>
          <a:off x="465138" y="1969929"/>
          <a:ext cx="11533188" cy="3340499"/>
        </p:xfrm>
        <a:graphic>
          <a:graphicData uri="http://schemas.openxmlformats.org/drawingml/2006/table">
            <a:tbl>
              <a:tblPr firstRow="1" bandRow="1">
                <a:tableStyleId>{5C22544A-7EE6-4342-B048-85BDC9FD1C3A}</a:tableStyleId>
              </a:tblPr>
              <a:tblGrid>
                <a:gridCol w="1600330">
                  <a:extLst>
                    <a:ext uri="{9D8B030D-6E8A-4147-A177-3AD203B41FA5}">
                      <a16:colId xmlns:a16="http://schemas.microsoft.com/office/drawing/2014/main" val="2497484399"/>
                    </a:ext>
                  </a:extLst>
                </a:gridCol>
                <a:gridCol w="1936377">
                  <a:extLst>
                    <a:ext uri="{9D8B030D-6E8A-4147-A177-3AD203B41FA5}">
                      <a16:colId xmlns:a16="http://schemas.microsoft.com/office/drawing/2014/main" val="2407566191"/>
                    </a:ext>
                  </a:extLst>
                </a:gridCol>
                <a:gridCol w="2016183">
                  <a:extLst>
                    <a:ext uri="{9D8B030D-6E8A-4147-A177-3AD203B41FA5}">
                      <a16:colId xmlns:a16="http://schemas.microsoft.com/office/drawing/2014/main" val="2194594215"/>
                    </a:ext>
                  </a:extLst>
                </a:gridCol>
                <a:gridCol w="5980298">
                  <a:extLst>
                    <a:ext uri="{9D8B030D-6E8A-4147-A177-3AD203B41FA5}">
                      <a16:colId xmlns:a16="http://schemas.microsoft.com/office/drawing/2014/main" val="3300883380"/>
                    </a:ext>
                  </a:extLst>
                </a:gridCol>
              </a:tblGrid>
              <a:tr h="489187">
                <a:tc>
                  <a:txBody>
                    <a:bodyPr/>
                    <a:lstStyle/>
                    <a:p>
                      <a:r>
                        <a:rPr lang="en-US" b="0" dirty="0">
                          <a:solidFill>
                            <a:schemeClr val="bg2"/>
                          </a:solidFill>
                          <a:latin typeface="+mj-lt"/>
                        </a:rPr>
                        <a:t>Format</a:t>
                      </a:r>
                    </a:p>
                  </a:txBody>
                  <a:tcPr anchor="ctr">
                    <a:lnL w="3810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noFill/>
                      <a:prstDash val="solid"/>
                      <a:round/>
                      <a:headEnd type="none" w="med" len="med"/>
                      <a:tailEnd type="none" w="med" len="med"/>
                    </a:lnT>
                  </a:tcPr>
                </a:tc>
                <a:tc>
                  <a:txBody>
                    <a:bodyPr/>
                    <a:lstStyle/>
                    <a:p>
                      <a:r>
                        <a:rPr lang="en-US" b="0" dirty="0">
                          <a:solidFill>
                            <a:schemeClr val="bg2"/>
                          </a:solidFill>
                          <a:latin typeface="+mj-lt"/>
                        </a:rPr>
                        <a:t>From user to bot</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noFill/>
                      <a:prstDash val="solid"/>
                      <a:round/>
                      <a:headEnd type="none" w="med" len="med"/>
                      <a:tailEnd type="none" w="med" len="med"/>
                    </a:lnT>
                  </a:tcPr>
                </a:tc>
                <a:tc>
                  <a:txBody>
                    <a:bodyPr/>
                    <a:lstStyle/>
                    <a:p>
                      <a:r>
                        <a:rPr lang="en-US" b="0" dirty="0">
                          <a:solidFill>
                            <a:schemeClr val="bg2"/>
                          </a:solidFill>
                          <a:latin typeface="+mj-lt"/>
                        </a:rPr>
                        <a:t>From bot to user</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noFill/>
                      <a:prstDash val="solid"/>
                      <a:round/>
                      <a:headEnd type="none" w="med" len="med"/>
                      <a:tailEnd type="none" w="med" len="med"/>
                    </a:lnT>
                  </a:tcPr>
                </a:tc>
                <a:tc>
                  <a:txBody>
                    <a:bodyPr/>
                    <a:lstStyle/>
                    <a:p>
                      <a:r>
                        <a:rPr lang="en-US" b="0" dirty="0">
                          <a:solidFill>
                            <a:schemeClr val="bg2"/>
                          </a:solidFill>
                          <a:latin typeface="+mj-lt"/>
                        </a:rPr>
                        <a:t>Notes</a:t>
                      </a:r>
                    </a:p>
                  </a:txBody>
                  <a:tcPr anchor="ctr">
                    <a:lnL w="38100" cap="flat" cmpd="sng" algn="ctr">
                      <a:solidFill>
                        <a:schemeClr val="bg2"/>
                      </a:solid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tcPr>
                </a:tc>
                <a:extLst>
                  <a:ext uri="{0D108BD9-81ED-4DB2-BD59-A6C34878D82A}">
                    <a16:rowId xmlns:a16="http://schemas.microsoft.com/office/drawing/2014/main" val="1382871674"/>
                  </a:ext>
                </a:extLst>
              </a:tr>
              <a:tr h="712828">
                <a:tc>
                  <a:txBody>
                    <a:bodyPr/>
                    <a:lstStyle/>
                    <a:p>
                      <a:r>
                        <a:rPr lang="en-US" sz="1400" dirty="0">
                          <a:latin typeface="+mj-lt"/>
                        </a:rPr>
                        <a:t>Rich text</a:t>
                      </a:r>
                    </a:p>
                  </a:txBody>
                  <a:tcPr anchor="ctr">
                    <a:lnL w="3810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B w="38100" cap="flat" cmpd="sng" algn="ctr">
                      <a:solidFill>
                        <a:schemeClr val="bg2"/>
                      </a:solidFill>
                      <a:prstDash val="solid"/>
                      <a:round/>
                      <a:headEnd type="none" w="med" len="med"/>
                      <a:tailEnd type="none" w="med" len="med"/>
                    </a:lnB>
                    <a:solidFill>
                      <a:schemeClr val="bg1"/>
                    </a:solidFill>
                  </a:tcPr>
                </a:tc>
                <a:tc>
                  <a:txBody>
                    <a:bodyPr/>
                    <a:lstStyle/>
                    <a:p>
                      <a:endParaRPr lang="en-US" sz="1400" dirty="0"/>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B w="38100" cap="flat" cmpd="sng" algn="ctr">
                      <a:solidFill>
                        <a:schemeClr val="bg2"/>
                      </a:solidFill>
                      <a:prstDash val="solid"/>
                      <a:round/>
                      <a:headEnd type="none" w="med" len="med"/>
                      <a:tailEnd type="none" w="med" len="med"/>
                    </a:lnB>
                    <a:solidFill>
                      <a:schemeClr val="bg1"/>
                    </a:solidFill>
                  </a:tcPr>
                </a:tc>
                <a:tc>
                  <a:txBody>
                    <a:bodyPr/>
                    <a:lstStyle/>
                    <a:p>
                      <a:endParaRPr lang="en-US" sz="1400" dirty="0"/>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B w="38100" cap="flat" cmpd="sng" algn="ctr">
                      <a:solidFill>
                        <a:schemeClr val="bg2"/>
                      </a:solidFill>
                      <a:prstDash val="solid"/>
                      <a:round/>
                      <a:headEnd type="none" w="med" len="med"/>
                      <a:tailEnd type="none" w="med" len="med"/>
                    </a:lnB>
                    <a:solidFill>
                      <a:schemeClr val="bg1"/>
                    </a:solidFill>
                  </a:tcPr>
                </a:tc>
                <a:tc>
                  <a:txBody>
                    <a:bodyPr/>
                    <a:lstStyle/>
                    <a:p>
                      <a:r>
                        <a:rPr lang="en-US" sz="1400" dirty="0"/>
                        <a:t>Basic markdown, no tables</a:t>
                      </a:r>
                    </a:p>
                  </a:txBody>
                  <a:tcPr anchor="ctr">
                    <a:lnL w="38100" cap="flat" cmpd="sng" algn="ctr">
                      <a:solidFill>
                        <a:schemeClr val="bg2"/>
                      </a:solidFill>
                      <a:prstDash val="solid"/>
                      <a:round/>
                      <a:headEnd type="none" w="med" len="med"/>
                      <a:tailEnd type="none" w="med" len="med"/>
                    </a:lnL>
                    <a:lnR w="38100" cap="flat" cmpd="sng" algn="ctr">
                      <a:noFill/>
                      <a:prstDash val="solid"/>
                      <a:round/>
                      <a:headEnd type="none" w="med" len="med"/>
                      <a:tailEnd type="none" w="med" len="med"/>
                    </a:lnR>
                    <a:lnB w="38100" cap="flat" cmpd="sng" algn="ctr">
                      <a:solidFill>
                        <a:schemeClr val="bg2"/>
                      </a:solidFill>
                      <a:prstDash val="solid"/>
                      <a:round/>
                      <a:headEnd type="none" w="med" len="med"/>
                      <a:tailEnd type="none" w="med" len="med"/>
                    </a:lnB>
                    <a:solidFill>
                      <a:schemeClr val="bg1"/>
                    </a:solidFill>
                  </a:tcPr>
                </a:tc>
                <a:extLst>
                  <a:ext uri="{0D108BD9-81ED-4DB2-BD59-A6C34878D82A}">
                    <a16:rowId xmlns:a16="http://schemas.microsoft.com/office/drawing/2014/main" val="3546050972"/>
                  </a:ext>
                </a:extLst>
              </a:tr>
              <a:tr h="712828">
                <a:tc>
                  <a:txBody>
                    <a:bodyPr/>
                    <a:lstStyle/>
                    <a:p>
                      <a:r>
                        <a:rPr lang="en-US" sz="1400" dirty="0">
                          <a:latin typeface="+mj-lt"/>
                        </a:rPr>
                        <a:t>Pictures</a:t>
                      </a:r>
                    </a:p>
                  </a:txBody>
                  <a:tcPr anchor="ctr">
                    <a:lnL w="3810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bg1"/>
                    </a:solidFill>
                  </a:tcPr>
                </a:tc>
                <a:tc>
                  <a:txBody>
                    <a:bodyPr/>
                    <a:lstStyle/>
                    <a:p>
                      <a:endParaRPr lang="en-US" sz="1400" dirty="0"/>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bg1"/>
                    </a:solidFill>
                  </a:tcPr>
                </a:tc>
                <a:tc>
                  <a:txBody>
                    <a:bodyPr/>
                    <a:lstStyle/>
                    <a:p>
                      <a:endParaRPr lang="en-US" sz="1400" dirty="0"/>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bg1"/>
                    </a:solidFill>
                  </a:tcPr>
                </a:tc>
                <a:tc>
                  <a:txBody>
                    <a:bodyPr/>
                    <a:lstStyle/>
                    <a:p>
                      <a:r>
                        <a:rPr lang="en-US" sz="1400" dirty="0"/>
                        <a:t>Maximum 1024×1024 and 1 MB in PNG, JPEG, or GIF format; animated GIF not officially supported</a:t>
                      </a:r>
                    </a:p>
                  </a:txBody>
                  <a:tcPr anchor="ctr">
                    <a:lnL w="38100" cap="flat" cmpd="sng" algn="ctr">
                      <a:solidFill>
                        <a:schemeClr val="bg2"/>
                      </a:solid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bg1"/>
                    </a:solidFill>
                  </a:tcPr>
                </a:tc>
                <a:extLst>
                  <a:ext uri="{0D108BD9-81ED-4DB2-BD59-A6C34878D82A}">
                    <a16:rowId xmlns:a16="http://schemas.microsoft.com/office/drawing/2014/main" val="3140625476"/>
                  </a:ext>
                </a:extLst>
              </a:tr>
              <a:tr h="712828">
                <a:tc>
                  <a:txBody>
                    <a:bodyPr/>
                    <a:lstStyle/>
                    <a:p>
                      <a:r>
                        <a:rPr lang="en-US" sz="1400" dirty="0">
                          <a:latin typeface="+mj-lt"/>
                        </a:rPr>
                        <a:t>Cards</a:t>
                      </a:r>
                    </a:p>
                  </a:txBody>
                  <a:tcPr anchor="ctr">
                    <a:lnL w="3810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bg1"/>
                    </a:solidFill>
                  </a:tcPr>
                </a:tc>
                <a:tc>
                  <a:txBody>
                    <a:bodyPr/>
                    <a:lstStyle/>
                    <a:p>
                      <a:pPr algn="l" latinLnBrk="0"/>
                      <a:endParaRPr lang="en-US" sz="1400" dirty="0">
                        <a:effectLst/>
                      </a:endParaRPr>
                    </a:p>
                  </a:txBody>
                  <a:tcPr marL="76200" marR="76200" marT="95250" marB="95250"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bg1"/>
                    </a:solidFill>
                  </a:tcPr>
                </a:tc>
                <a:tc>
                  <a:txBody>
                    <a:bodyPr/>
                    <a:lstStyle/>
                    <a:p>
                      <a:endParaRPr lang="en-US" sz="1400" dirty="0"/>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bg1"/>
                    </a:solidFill>
                  </a:tcPr>
                </a:tc>
                <a:tc>
                  <a:txBody>
                    <a:bodyPr/>
                    <a:lstStyle/>
                    <a:p>
                      <a:r>
                        <a:rPr lang="en-US" sz="1400" dirty="0"/>
                        <a:t>Currently supports Hero, Thumbnail, and Office 365 Connector cards</a:t>
                      </a:r>
                    </a:p>
                  </a:txBody>
                  <a:tcPr anchor="ctr">
                    <a:lnL w="38100" cap="flat" cmpd="sng" algn="ctr">
                      <a:solidFill>
                        <a:schemeClr val="bg2"/>
                      </a:solid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bg1"/>
                    </a:solidFill>
                  </a:tcPr>
                </a:tc>
                <a:extLst>
                  <a:ext uri="{0D108BD9-81ED-4DB2-BD59-A6C34878D82A}">
                    <a16:rowId xmlns:a16="http://schemas.microsoft.com/office/drawing/2014/main" val="3826863507"/>
                  </a:ext>
                </a:extLst>
              </a:tr>
              <a:tr h="712828">
                <a:tc>
                  <a:txBody>
                    <a:bodyPr/>
                    <a:lstStyle/>
                    <a:p>
                      <a:r>
                        <a:rPr lang="en-US" sz="1400" dirty="0">
                          <a:latin typeface="+mj-lt"/>
                        </a:rPr>
                        <a:t>Emojis</a:t>
                      </a:r>
                    </a:p>
                  </a:txBody>
                  <a:tcPr anchor="ctr">
                    <a:lnL w="3810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noFill/>
                      <a:prstDash val="solid"/>
                      <a:round/>
                      <a:headEnd type="none" w="med" len="med"/>
                      <a:tailEnd type="none" w="med" len="med"/>
                    </a:lnB>
                    <a:solidFill>
                      <a:schemeClr val="bg1"/>
                    </a:solidFill>
                  </a:tcPr>
                </a:tc>
                <a:tc>
                  <a:txBody>
                    <a:bodyPr/>
                    <a:lstStyle/>
                    <a:p>
                      <a:pPr algn="l" latinLnBrk="0"/>
                      <a:endParaRPr lang="en-US" sz="1400" dirty="0">
                        <a:effectLst/>
                      </a:endParaRPr>
                    </a:p>
                  </a:txBody>
                  <a:tcPr marL="76200" marR="76200" marT="95250" marB="95250"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noFill/>
                      <a:prstDash val="solid"/>
                      <a:round/>
                      <a:headEnd type="none" w="med" len="med"/>
                      <a:tailEnd type="none" w="med" len="med"/>
                    </a:lnB>
                    <a:solidFill>
                      <a:schemeClr val="bg1"/>
                    </a:solidFill>
                  </a:tcPr>
                </a:tc>
                <a:tc>
                  <a:txBody>
                    <a:bodyPr/>
                    <a:lstStyle/>
                    <a:p>
                      <a:endParaRPr lang="en-US" sz="1400" dirty="0"/>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noFill/>
                      <a:prstDash val="solid"/>
                      <a:round/>
                      <a:headEnd type="none" w="med" len="med"/>
                      <a:tailEnd type="none" w="med" len="med"/>
                    </a:lnB>
                    <a:solidFill>
                      <a:schemeClr val="bg1"/>
                    </a:solidFill>
                  </a:tcPr>
                </a:tc>
                <a:tc>
                  <a:txBody>
                    <a:bodyPr/>
                    <a:lstStyle/>
                    <a:p>
                      <a:r>
                        <a:rPr lang="en-US" sz="1400" dirty="0"/>
                        <a:t>Currently supports emojis via UTF-16 (such as U+1F600 for grinning face)</a:t>
                      </a:r>
                    </a:p>
                  </a:txBody>
                  <a:tcPr anchor="ctr">
                    <a:lnL w="38100" cap="flat" cmpd="sng" algn="ctr">
                      <a:solidFill>
                        <a:schemeClr val="bg2"/>
                      </a:solid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1011478070"/>
                  </a:ext>
                </a:extLst>
              </a:tr>
            </a:tbl>
          </a:graphicData>
        </a:graphic>
      </p:graphicFrame>
      <p:pic>
        <p:nvPicPr>
          <p:cNvPr id="7" name="Graphic 6" descr="Close">
            <a:extLst>
              <a:ext uri="{FF2B5EF4-FFF2-40B4-BE49-F238E27FC236}">
                <a16:creationId xmlns:a16="http://schemas.microsoft.com/office/drawing/2014/main" id="{88093931-0CF3-4973-BA61-1D858F88410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814817" y="4749630"/>
            <a:ext cx="414862" cy="414862"/>
          </a:xfrm>
          <a:prstGeom prst="rect">
            <a:avLst/>
          </a:prstGeom>
        </p:spPr>
      </p:pic>
      <p:pic>
        <p:nvPicPr>
          <p:cNvPr id="9" name="Graphic 8" descr="Checkmark">
            <a:extLst>
              <a:ext uri="{FF2B5EF4-FFF2-40B4-BE49-F238E27FC236}">
                <a16:creationId xmlns:a16="http://schemas.microsoft.com/office/drawing/2014/main" id="{352B2888-A81F-47AC-9B45-C49E68D3AE2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843693" y="4746220"/>
            <a:ext cx="418272" cy="418272"/>
          </a:xfrm>
          <a:prstGeom prst="rect">
            <a:avLst/>
          </a:prstGeom>
        </p:spPr>
      </p:pic>
      <p:pic>
        <p:nvPicPr>
          <p:cNvPr id="10" name="Graphic 9" descr="Close">
            <a:extLst>
              <a:ext uri="{FF2B5EF4-FFF2-40B4-BE49-F238E27FC236}">
                <a16:creationId xmlns:a16="http://schemas.microsoft.com/office/drawing/2014/main" id="{996017EB-0EFA-499F-965C-090374DC92E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814817" y="4032804"/>
            <a:ext cx="414862" cy="414862"/>
          </a:xfrm>
          <a:prstGeom prst="rect">
            <a:avLst/>
          </a:prstGeom>
        </p:spPr>
      </p:pic>
      <p:pic>
        <p:nvPicPr>
          <p:cNvPr id="11" name="Graphic 10" descr="Checkmark">
            <a:extLst>
              <a:ext uri="{FF2B5EF4-FFF2-40B4-BE49-F238E27FC236}">
                <a16:creationId xmlns:a16="http://schemas.microsoft.com/office/drawing/2014/main" id="{20087491-9F9A-4D14-8856-B8FE9BB4E3F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843693" y="4028258"/>
            <a:ext cx="418272" cy="418272"/>
          </a:xfrm>
          <a:prstGeom prst="rect">
            <a:avLst/>
          </a:prstGeom>
        </p:spPr>
      </p:pic>
      <p:pic>
        <p:nvPicPr>
          <p:cNvPr id="12" name="Graphic 11" descr="Checkmark">
            <a:extLst>
              <a:ext uri="{FF2B5EF4-FFF2-40B4-BE49-F238E27FC236}">
                <a16:creationId xmlns:a16="http://schemas.microsoft.com/office/drawing/2014/main" id="{A2772FA7-E9AD-41C7-BD72-B284DAAE645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843693" y="3310296"/>
            <a:ext cx="418272" cy="418272"/>
          </a:xfrm>
          <a:prstGeom prst="rect">
            <a:avLst/>
          </a:prstGeom>
        </p:spPr>
      </p:pic>
      <p:pic>
        <p:nvPicPr>
          <p:cNvPr id="13" name="Graphic 12" descr="Checkmark">
            <a:extLst>
              <a:ext uri="{FF2B5EF4-FFF2-40B4-BE49-F238E27FC236}">
                <a16:creationId xmlns:a16="http://schemas.microsoft.com/office/drawing/2014/main" id="{3FBC2D7D-DBE7-4CA3-87CD-28757CBC48A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814817" y="3312569"/>
            <a:ext cx="418272" cy="418272"/>
          </a:xfrm>
          <a:prstGeom prst="rect">
            <a:avLst/>
          </a:prstGeom>
        </p:spPr>
      </p:pic>
      <p:pic>
        <p:nvPicPr>
          <p:cNvPr id="14" name="Graphic 13" descr="Checkmark">
            <a:extLst>
              <a:ext uri="{FF2B5EF4-FFF2-40B4-BE49-F238E27FC236}">
                <a16:creationId xmlns:a16="http://schemas.microsoft.com/office/drawing/2014/main" id="{E6555EFA-DD21-4FDB-B179-85C1562DFCD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843693" y="2592334"/>
            <a:ext cx="418272" cy="418272"/>
          </a:xfrm>
          <a:prstGeom prst="rect">
            <a:avLst/>
          </a:prstGeom>
        </p:spPr>
      </p:pic>
      <p:pic>
        <p:nvPicPr>
          <p:cNvPr id="15" name="Graphic 14" descr="Checkmark">
            <a:extLst>
              <a:ext uri="{FF2B5EF4-FFF2-40B4-BE49-F238E27FC236}">
                <a16:creationId xmlns:a16="http://schemas.microsoft.com/office/drawing/2014/main" id="{D53C2FD4-8272-4340-B48B-0CE63C62931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814817" y="2592334"/>
            <a:ext cx="418272" cy="418272"/>
          </a:xfrm>
          <a:prstGeom prst="rect">
            <a:avLst/>
          </a:prstGeom>
        </p:spPr>
      </p:pic>
    </p:spTree>
    <p:extLst>
      <p:ext uri="{BB962C8B-B14F-4D97-AF65-F5344CB8AC3E}">
        <p14:creationId xmlns:p14="http://schemas.microsoft.com/office/powerpoint/2010/main" val="420425677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49D0B79A-E415-4894-9D6F-726DB39CB1DB}"/>
              </a:ext>
            </a:extLst>
          </p:cNvPr>
          <p:cNvPicPr>
            <a:picLocks noGrp="1" noChangeAspect="1"/>
          </p:cNvPicPr>
          <p:nvPr>
            <p:ph sz="quarter" idx="17"/>
          </p:nvPr>
        </p:nvPicPr>
        <p:blipFill>
          <a:blip r:embed="rId3"/>
          <a:stretch>
            <a:fillRect/>
          </a:stretch>
        </p:blipFill>
        <p:spPr>
          <a:xfrm>
            <a:off x="1028921" y="1997075"/>
            <a:ext cx="2561783" cy="2459038"/>
          </a:xfrm>
          <a:prstGeom prst="rect">
            <a:avLst/>
          </a:prstGeom>
        </p:spPr>
      </p:pic>
      <p:sp>
        <p:nvSpPr>
          <p:cNvPr id="2" name="Title 1">
            <a:extLst>
              <a:ext uri="{FF2B5EF4-FFF2-40B4-BE49-F238E27FC236}">
                <a16:creationId xmlns:a16="http://schemas.microsoft.com/office/drawing/2014/main" id="{A8F00FBB-EE65-4C7F-A3F5-1FA34EC98647}"/>
              </a:ext>
            </a:extLst>
          </p:cNvPr>
          <p:cNvSpPr>
            <a:spLocks noGrp="1"/>
          </p:cNvSpPr>
          <p:nvPr>
            <p:ph type="title"/>
          </p:nvPr>
        </p:nvSpPr>
        <p:spPr/>
        <p:txBody>
          <a:bodyPr/>
          <a:lstStyle/>
          <a:p>
            <a:r>
              <a:rPr lang="en-US" dirty="0"/>
              <a:t>Cards</a:t>
            </a:r>
          </a:p>
        </p:txBody>
      </p:sp>
      <p:sp>
        <p:nvSpPr>
          <p:cNvPr id="4" name="Text Placeholder 3">
            <a:extLst>
              <a:ext uri="{FF2B5EF4-FFF2-40B4-BE49-F238E27FC236}">
                <a16:creationId xmlns:a16="http://schemas.microsoft.com/office/drawing/2014/main" id="{BF3ADCCF-852E-4FB6-8F85-AF687F442557}"/>
              </a:ext>
            </a:extLst>
          </p:cNvPr>
          <p:cNvSpPr>
            <a:spLocks noGrp="1"/>
          </p:cNvSpPr>
          <p:nvPr>
            <p:ph type="body" sz="quarter" idx="11"/>
          </p:nvPr>
        </p:nvSpPr>
        <p:spPr>
          <a:xfrm>
            <a:off x="465138" y="5026024"/>
            <a:ext cx="3235493" cy="1384995"/>
          </a:xfrm>
        </p:spPr>
        <p:txBody>
          <a:bodyPr/>
          <a:lstStyle/>
          <a:p>
            <a:r>
              <a:rPr lang="en-US" sz="1800" dirty="0">
                <a:latin typeface="+mj-lt"/>
              </a:rPr>
              <a:t>Hero</a:t>
            </a:r>
          </a:p>
          <a:p>
            <a:pPr lvl="1">
              <a:spcBef>
                <a:spcPts val="900"/>
              </a:spcBef>
            </a:pPr>
            <a:r>
              <a:rPr lang="en-US" dirty="0"/>
              <a:t>Largest card</a:t>
            </a:r>
          </a:p>
          <a:p>
            <a:pPr lvl="1">
              <a:spcBef>
                <a:spcPts val="900"/>
              </a:spcBef>
            </a:pPr>
            <a:r>
              <a:rPr lang="en-US" dirty="0"/>
              <a:t>Best used for articles, long descriptions or scenarios where your image is telling most of the story</a:t>
            </a:r>
          </a:p>
        </p:txBody>
      </p:sp>
      <p:sp>
        <p:nvSpPr>
          <p:cNvPr id="5" name="Text Placeholder 4">
            <a:extLst>
              <a:ext uri="{FF2B5EF4-FFF2-40B4-BE49-F238E27FC236}">
                <a16:creationId xmlns:a16="http://schemas.microsoft.com/office/drawing/2014/main" id="{2700F430-B3C8-4E17-AFBD-8F9AC6467CF0}"/>
              </a:ext>
            </a:extLst>
          </p:cNvPr>
          <p:cNvSpPr>
            <a:spLocks noGrp="1"/>
          </p:cNvSpPr>
          <p:nvPr>
            <p:ph type="body" sz="quarter" idx="12"/>
          </p:nvPr>
        </p:nvSpPr>
        <p:spPr>
          <a:xfrm>
            <a:off x="4386263" y="5026024"/>
            <a:ext cx="3690937" cy="1500411"/>
          </a:xfrm>
        </p:spPr>
        <p:txBody>
          <a:bodyPr/>
          <a:lstStyle/>
          <a:p>
            <a:r>
              <a:rPr lang="en-US" sz="1800" dirty="0">
                <a:latin typeface="+mj-lt"/>
              </a:rPr>
              <a:t>Thumbnail</a:t>
            </a:r>
          </a:p>
          <a:p>
            <a:pPr lvl="1">
              <a:spcBef>
                <a:spcPts val="900"/>
              </a:spcBef>
            </a:pPr>
            <a:r>
              <a:rPr lang="en-US" dirty="0"/>
              <a:t>Short and sweet</a:t>
            </a:r>
          </a:p>
          <a:p>
            <a:pPr lvl="1">
              <a:spcBef>
                <a:spcPts val="900"/>
              </a:spcBef>
            </a:pPr>
            <a:r>
              <a:rPr lang="en-US" dirty="0"/>
              <a:t>Ideal for short answers, or if you want to return several cards at once to provide options</a:t>
            </a:r>
          </a:p>
          <a:p>
            <a:pPr lvl="1">
              <a:spcBef>
                <a:spcPts val="900"/>
              </a:spcBef>
            </a:pPr>
            <a:r>
              <a:rPr lang="en-US" dirty="0"/>
              <a:t>Good for deep link to tab or service</a:t>
            </a:r>
          </a:p>
        </p:txBody>
      </p:sp>
      <p:sp>
        <p:nvSpPr>
          <p:cNvPr id="6" name="Text Placeholder 5">
            <a:extLst>
              <a:ext uri="{FF2B5EF4-FFF2-40B4-BE49-F238E27FC236}">
                <a16:creationId xmlns:a16="http://schemas.microsoft.com/office/drawing/2014/main" id="{4D51FF61-4741-404C-BF78-CC74BE5AF450}"/>
              </a:ext>
            </a:extLst>
          </p:cNvPr>
          <p:cNvSpPr>
            <a:spLocks noGrp="1"/>
          </p:cNvSpPr>
          <p:nvPr>
            <p:ph type="body" sz="quarter" idx="13"/>
          </p:nvPr>
        </p:nvSpPr>
        <p:spPr>
          <a:xfrm>
            <a:off x="8307388" y="5026024"/>
            <a:ext cx="3891784" cy="1500411"/>
          </a:xfrm>
        </p:spPr>
        <p:txBody>
          <a:bodyPr/>
          <a:lstStyle/>
          <a:p>
            <a:r>
              <a:rPr lang="en-US" sz="1800" dirty="0">
                <a:latin typeface="+mj-lt"/>
              </a:rPr>
              <a:t>Office 365 Connector Card</a:t>
            </a:r>
          </a:p>
          <a:p>
            <a:pPr lvl="1">
              <a:spcBef>
                <a:spcPts val="900"/>
              </a:spcBef>
            </a:pPr>
            <a:r>
              <a:rPr lang="en-US" dirty="0"/>
              <a:t>Most flexible</a:t>
            </a:r>
          </a:p>
          <a:p>
            <a:pPr lvl="1">
              <a:spcBef>
                <a:spcPts val="900"/>
              </a:spcBef>
            </a:pPr>
            <a:r>
              <a:rPr lang="en-US" dirty="0"/>
              <a:t>Provides for multiple sections, images and fields</a:t>
            </a:r>
          </a:p>
          <a:p>
            <a:pPr lvl="1">
              <a:spcBef>
                <a:spcPts val="900"/>
              </a:spcBef>
            </a:pPr>
            <a:r>
              <a:rPr lang="en-US" dirty="0"/>
              <a:t>Also supported in O365 Groups (Exchange)</a:t>
            </a:r>
          </a:p>
        </p:txBody>
      </p:sp>
      <p:pic>
        <p:nvPicPr>
          <p:cNvPr id="11" name="Content Placeholder 10">
            <a:extLst>
              <a:ext uri="{FF2B5EF4-FFF2-40B4-BE49-F238E27FC236}">
                <a16:creationId xmlns:a16="http://schemas.microsoft.com/office/drawing/2014/main" id="{17436620-76C0-4425-982F-362D4A6AB887}"/>
              </a:ext>
            </a:extLst>
          </p:cNvPr>
          <p:cNvPicPr>
            <a:picLocks noGrp="1" noChangeAspect="1"/>
          </p:cNvPicPr>
          <p:nvPr>
            <p:ph sz="quarter" idx="18"/>
          </p:nvPr>
        </p:nvPicPr>
        <p:blipFill rotWithShape="1">
          <a:blip r:embed="rId4"/>
          <a:stretch/>
        </p:blipFill>
        <p:spPr>
          <a:xfrm>
            <a:off x="4854575" y="2663260"/>
            <a:ext cx="2752725" cy="1126668"/>
          </a:xfrm>
          <a:prstGeom prst="rect">
            <a:avLst/>
          </a:prstGeom>
        </p:spPr>
      </p:pic>
      <p:pic>
        <p:nvPicPr>
          <p:cNvPr id="12" name="Content Placeholder 11">
            <a:extLst>
              <a:ext uri="{FF2B5EF4-FFF2-40B4-BE49-F238E27FC236}">
                <a16:creationId xmlns:a16="http://schemas.microsoft.com/office/drawing/2014/main" id="{B0548E15-EFBE-41C5-99F0-19961A770A21}"/>
              </a:ext>
            </a:extLst>
          </p:cNvPr>
          <p:cNvPicPr>
            <a:picLocks noGrp="1" noChangeAspect="1"/>
          </p:cNvPicPr>
          <p:nvPr>
            <p:ph sz="quarter" idx="19"/>
          </p:nvPr>
        </p:nvPicPr>
        <p:blipFill>
          <a:blip r:embed="rId5"/>
          <a:stretch>
            <a:fillRect/>
          </a:stretch>
        </p:blipFill>
        <p:spPr>
          <a:xfrm>
            <a:off x="8489336" y="2471583"/>
            <a:ext cx="3304829" cy="1519502"/>
          </a:xfrm>
          <a:prstGeom prst="rect">
            <a:avLst/>
          </a:prstGeom>
        </p:spPr>
      </p:pic>
    </p:spTree>
    <p:extLst>
      <p:ext uri="{BB962C8B-B14F-4D97-AF65-F5344CB8AC3E}">
        <p14:creationId xmlns:p14="http://schemas.microsoft.com/office/powerpoint/2010/main" val="39124060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688840-F39A-4A9B-B8CA-BC518B2AD42D}"/>
              </a:ext>
            </a:extLst>
          </p:cNvPr>
          <p:cNvSpPr>
            <a:spLocks noGrp="1"/>
          </p:cNvSpPr>
          <p:nvPr>
            <p:ph type="title"/>
          </p:nvPr>
        </p:nvSpPr>
        <p:spPr/>
        <p:txBody>
          <a:bodyPr/>
          <a:lstStyle/>
          <a:p>
            <a:r>
              <a:rPr lang="en-US" dirty="0"/>
              <a:t>Actions</a:t>
            </a:r>
          </a:p>
        </p:txBody>
      </p:sp>
      <p:graphicFrame>
        <p:nvGraphicFramePr>
          <p:cNvPr id="10" name="Table Placeholder 9">
            <a:extLst>
              <a:ext uri="{FF2B5EF4-FFF2-40B4-BE49-F238E27FC236}">
                <a16:creationId xmlns:a16="http://schemas.microsoft.com/office/drawing/2014/main" id="{C4FFD1EB-57BB-4D5A-AAD3-CFF7D7AD9BDE}"/>
              </a:ext>
            </a:extLst>
          </p:cNvPr>
          <p:cNvGraphicFramePr>
            <a:graphicFrameLocks noGrp="1"/>
          </p:cNvGraphicFramePr>
          <p:nvPr>
            <p:ph type="tbl" sz="quarter" idx="10"/>
            <p:extLst>
              <p:ext uri="{D42A27DB-BD31-4B8C-83A1-F6EECF244321}">
                <p14:modId xmlns:p14="http://schemas.microsoft.com/office/powerpoint/2010/main" val="487814956"/>
              </p:ext>
            </p:extLst>
          </p:nvPr>
        </p:nvGraphicFramePr>
        <p:xfrm>
          <a:off x="465139" y="2405192"/>
          <a:ext cx="10636754" cy="2887570"/>
        </p:xfrm>
        <a:graphic>
          <a:graphicData uri="http://schemas.openxmlformats.org/drawingml/2006/table">
            <a:tbl>
              <a:tblPr firstRow="1" bandRow="1">
                <a:tableStyleId>{5C22544A-7EE6-4342-B048-85BDC9FD1C3A}</a:tableStyleId>
              </a:tblPr>
              <a:tblGrid>
                <a:gridCol w="2571691">
                  <a:extLst>
                    <a:ext uri="{9D8B030D-6E8A-4147-A177-3AD203B41FA5}">
                      <a16:colId xmlns:a16="http://schemas.microsoft.com/office/drawing/2014/main" val="3319602593"/>
                    </a:ext>
                  </a:extLst>
                </a:gridCol>
                <a:gridCol w="8065063">
                  <a:extLst>
                    <a:ext uri="{9D8B030D-6E8A-4147-A177-3AD203B41FA5}">
                      <a16:colId xmlns:a16="http://schemas.microsoft.com/office/drawing/2014/main" val="3971434192"/>
                    </a:ext>
                  </a:extLst>
                </a:gridCol>
              </a:tblGrid>
              <a:tr h="485697">
                <a:tc>
                  <a:txBody>
                    <a:bodyPr/>
                    <a:lstStyle/>
                    <a:p>
                      <a:pPr marL="0" algn="l" defTabSz="932742" rtl="0" eaLnBrk="1" latinLnBrk="0" hangingPunct="1"/>
                      <a:r>
                        <a:rPr lang="en-US" sz="1800" b="0" kern="1200" dirty="0" err="1">
                          <a:solidFill>
                            <a:schemeClr val="bg2"/>
                          </a:solidFill>
                          <a:latin typeface="+mj-lt"/>
                          <a:ea typeface="+mn-ea"/>
                          <a:cs typeface="+mn-cs"/>
                        </a:rPr>
                        <a:t>CardAction.Type</a:t>
                      </a:r>
                      <a:endParaRPr lang="en-US" sz="1800" b="0" kern="1200" dirty="0">
                        <a:solidFill>
                          <a:schemeClr val="bg2"/>
                        </a:solidFill>
                        <a:latin typeface="+mj-lt"/>
                        <a:ea typeface="+mn-ea"/>
                        <a:cs typeface="+mn-cs"/>
                      </a:endParaRPr>
                    </a:p>
                  </a:txBody>
                  <a:tcPr>
                    <a:lnL w="12700" cmpd="sng">
                      <a:noFill/>
                    </a:lnL>
                    <a:lnR w="38100" cap="flat" cmpd="sng" algn="ctr">
                      <a:solidFill>
                        <a:schemeClr val="bg2"/>
                      </a:solidFill>
                      <a:prstDash val="solid"/>
                      <a:round/>
                      <a:headEnd type="none" w="med" len="med"/>
                      <a:tailEnd type="none" w="med" len="med"/>
                    </a:lnR>
                    <a:lnT w="12700" cmpd="sng">
                      <a:noFill/>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32742" rtl="0" eaLnBrk="1" latinLnBrk="0" hangingPunct="1"/>
                      <a:r>
                        <a:rPr lang="en-US" sz="1800" b="0" kern="1200" dirty="0" err="1">
                          <a:solidFill>
                            <a:schemeClr val="bg2"/>
                          </a:solidFill>
                          <a:latin typeface="+mj-lt"/>
                          <a:ea typeface="+mn-ea"/>
                          <a:cs typeface="+mn-cs"/>
                        </a:rPr>
                        <a:t>CardAction.Value</a:t>
                      </a:r>
                      <a:endParaRPr lang="en-US" sz="1800" b="0" kern="1200" dirty="0">
                        <a:solidFill>
                          <a:schemeClr val="bg2"/>
                        </a:solidFill>
                        <a:latin typeface="+mj-lt"/>
                        <a:ea typeface="+mn-ea"/>
                        <a:cs typeface="+mn-cs"/>
                      </a:endParaRPr>
                    </a:p>
                  </a:txBody>
                  <a:tcPr>
                    <a:lnL w="38100" cap="flat" cmpd="sng" algn="ctr">
                      <a:solidFill>
                        <a:schemeClr val="bg2"/>
                      </a:solidFill>
                      <a:prstDash val="solid"/>
                      <a:round/>
                      <a:headEnd type="none" w="med" len="med"/>
                      <a:tailEnd type="none" w="med" len="med"/>
                    </a:lnL>
                    <a:lnR w="12700" cmpd="sng">
                      <a:noFill/>
                    </a:lnR>
                    <a:lnT w="12700" cmpd="sng">
                      <a:noFill/>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77943444"/>
                  </a:ext>
                </a:extLst>
              </a:tr>
              <a:tr h="485697">
                <a:tc>
                  <a:txBody>
                    <a:bodyPr/>
                    <a:lstStyle/>
                    <a:p>
                      <a:r>
                        <a:rPr lang="en-US" sz="1400" dirty="0" err="1">
                          <a:latin typeface="+mj-lt"/>
                        </a:rPr>
                        <a:t>openUrl</a:t>
                      </a:r>
                      <a:endParaRPr lang="en-US" sz="1400" dirty="0">
                        <a:latin typeface="+mj-lt"/>
                      </a:endParaRPr>
                    </a:p>
                  </a:txBody>
                  <a:tcPr>
                    <a:lnL w="12700" cmpd="sng">
                      <a:noFill/>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dirty="0"/>
                        <a:t>URL to be opened in the built-in browser</a:t>
                      </a:r>
                    </a:p>
                  </a:txBody>
                  <a:tcPr>
                    <a:lnL w="38100" cap="flat" cmpd="sng" algn="ctr">
                      <a:solidFill>
                        <a:schemeClr val="bg2"/>
                      </a:solidFill>
                      <a:prstDash val="solid"/>
                      <a:round/>
                      <a:headEnd type="none" w="med" len="med"/>
                      <a:tailEnd type="none" w="med" len="med"/>
                    </a:lnL>
                    <a:lnR w="12700" cmpd="sng">
                      <a:noFill/>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73705055"/>
                  </a:ext>
                </a:extLst>
              </a:tr>
              <a:tr h="1237530">
                <a:tc>
                  <a:txBody>
                    <a:bodyPr/>
                    <a:lstStyle/>
                    <a:p>
                      <a:r>
                        <a:rPr lang="en-US" sz="1400" dirty="0" err="1">
                          <a:latin typeface="+mj-lt"/>
                        </a:rPr>
                        <a:t>imBack</a:t>
                      </a:r>
                      <a:endParaRPr lang="en-US" sz="1400" dirty="0">
                        <a:latin typeface="+mj-lt"/>
                      </a:endParaRPr>
                    </a:p>
                  </a:txBody>
                  <a:tcPr>
                    <a:lnL w="12700" cmpd="sng">
                      <a:noFill/>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dirty="0"/>
                        <a:t>Text of the message to send to the bot (from the user who clicked the button or tapped the card). This message (from user to bot) will be visible to all conversation participants</a:t>
                      </a:r>
                    </a:p>
                    <a:p>
                      <a:endParaRPr lang="en-US" sz="1400" dirty="0"/>
                    </a:p>
                    <a:p>
                      <a:r>
                        <a:rPr lang="en-US" sz="1400" dirty="0"/>
                        <a:t>*Not recommended for bots in channels</a:t>
                      </a:r>
                    </a:p>
                  </a:txBody>
                  <a:tcPr>
                    <a:lnL w="38100" cap="flat" cmpd="sng" algn="ctr">
                      <a:solidFill>
                        <a:schemeClr val="bg2"/>
                      </a:solidFill>
                      <a:prstDash val="solid"/>
                      <a:round/>
                      <a:headEnd type="none" w="med" len="med"/>
                      <a:tailEnd type="none" w="med" len="med"/>
                    </a:lnL>
                    <a:lnR w="12700" cmpd="sng">
                      <a:noFill/>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06577086"/>
                  </a:ext>
                </a:extLst>
              </a:tr>
              <a:tr h="678646">
                <a:tc>
                  <a:txBody>
                    <a:bodyPr/>
                    <a:lstStyle/>
                    <a:p>
                      <a:r>
                        <a:rPr lang="en-US" sz="1400" dirty="0">
                          <a:latin typeface="+mj-lt"/>
                        </a:rPr>
                        <a:t>invoke</a:t>
                      </a:r>
                    </a:p>
                  </a:txBody>
                  <a:tcPr>
                    <a:lnL w="12700" cmpd="sng">
                      <a:noFill/>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r>
                        <a:rPr lang="en-US" sz="1400" dirty="0"/>
                        <a:t>Payload of message to send to the bot (from the user who clicked</a:t>
                      </a:r>
                      <a:r>
                        <a:rPr lang="en-US" sz="1400" baseline="0" dirty="0"/>
                        <a:t> the button or tapped the card). This message will not be visible.</a:t>
                      </a:r>
                      <a:endParaRPr lang="en-US" sz="1400" dirty="0"/>
                    </a:p>
                  </a:txBody>
                  <a:tcPr>
                    <a:lnL w="38100" cap="flat" cmpd="sng" algn="ctr">
                      <a:solidFill>
                        <a:schemeClr val="bg2"/>
                      </a:solidFill>
                      <a:prstDash val="solid"/>
                      <a:round/>
                      <a:headEnd type="none" w="med" len="med"/>
                      <a:tailEnd type="none" w="med" len="med"/>
                    </a:lnL>
                    <a:lnR w="12700" cmpd="sng">
                      <a:noFill/>
                    </a:lnR>
                    <a:lnT w="381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48612593"/>
                  </a:ext>
                </a:extLst>
              </a:tr>
            </a:tbl>
          </a:graphicData>
        </a:graphic>
      </p:graphicFrame>
      <p:sp>
        <p:nvSpPr>
          <p:cNvPr id="11" name="Text Placeholder 19">
            <a:extLst>
              <a:ext uri="{FF2B5EF4-FFF2-40B4-BE49-F238E27FC236}">
                <a16:creationId xmlns:a16="http://schemas.microsoft.com/office/drawing/2014/main" id="{6328A17F-B808-47FC-B760-533AE0EBA046}"/>
              </a:ext>
            </a:extLst>
          </p:cNvPr>
          <p:cNvSpPr txBox="1">
            <a:spLocks/>
          </p:cNvSpPr>
          <p:nvPr/>
        </p:nvSpPr>
        <p:spPr>
          <a:xfrm>
            <a:off x="295017" y="1298455"/>
            <a:ext cx="8375647" cy="738664"/>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mn-lt"/>
              </a:rPr>
              <a:t>Actions require a type, value and title. The title is displayed in the card. The type/values perform specific actions:</a:t>
            </a:r>
          </a:p>
        </p:txBody>
      </p:sp>
    </p:spTree>
    <p:extLst>
      <p:ext uri="{BB962C8B-B14F-4D97-AF65-F5344CB8AC3E}">
        <p14:creationId xmlns:p14="http://schemas.microsoft.com/office/powerpoint/2010/main" val="448824767"/>
      </p:ext>
    </p:extLst>
  </p:cSld>
  <p:clrMapOvr>
    <a:masterClrMapping/>
  </p:clrMapOvr>
  <p:transition>
    <p:fade/>
  </p:transition>
</p:sld>
</file>

<file path=ppt/theme/theme1.xml><?xml version="1.0" encoding="utf-8"?>
<a:theme xmlns:a="http://schemas.openxmlformats.org/drawingml/2006/main" name="1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DCDateModified xmlns="http://schemas.microsoft.com/sharepoint/v3/fields"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3ABF6C041D593459317999ECA83895D" ma:contentTypeVersion="7" ma:contentTypeDescription="Create a new document." ma:contentTypeScope="" ma:versionID="a1f5c774349bb9a55f118a7c4e10c7d3">
  <xsd:schema xmlns:xsd="http://www.w3.org/2001/XMLSchema" xmlns:xs="http://www.w3.org/2001/XMLSchema" xmlns:p="http://schemas.microsoft.com/office/2006/metadata/properties" xmlns:ns2="0f32b589-041a-4b5d-9ecb-546b576e7a4a" xmlns:ns3="http://schemas.microsoft.com/sharepoint/v3/fields" xmlns:ns4="7550fb09-e1e4-49f9-8257-ac8f082c86d0" targetNamespace="http://schemas.microsoft.com/office/2006/metadata/properties" ma:root="true" ma:fieldsID="5fb31a95b77d33fbfa6c4df63cd7dddb" ns2:_="" ns3:_="" ns4:_="">
    <xsd:import namespace="0f32b589-041a-4b5d-9ecb-546b576e7a4a"/>
    <xsd:import namespace="http://schemas.microsoft.com/sharepoint/v3/fields"/>
    <xsd:import namespace="7550fb09-e1e4-49f9-8257-ac8f082c86d0"/>
    <xsd:element name="properties">
      <xsd:complexType>
        <xsd:sequence>
          <xsd:element name="documentManagement">
            <xsd:complexType>
              <xsd:all>
                <xsd:element ref="ns2:SharedWithUsers" minOccurs="0"/>
                <xsd:element ref="ns2:SharedWithDetails" minOccurs="0"/>
                <xsd:element ref="ns3:_DCDateModified" minOccurs="0"/>
                <xsd:element ref="ns2:LastSharedByUser" minOccurs="0"/>
                <xsd:element ref="ns2:LastSharedByTime" minOccurs="0"/>
                <xsd:element ref="ns4:MediaServiceMetadata" minOccurs="0"/>
                <xsd:element ref="ns4: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32b589-041a-4b5d-9ecb-546b576e7a4a"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DCDateModified" ma:index="10" nillable="true" ma:displayName="Date Modified" ma:description="The date on which this resource was last modified" ma:format="DateTime" ma:internalName="_DCDateModified">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7550fb09-e1e4-49f9-8257-ac8f082c86d0"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7550fb09-e1e4-49f9-8257-ac8f082c86d0"/>
    <ds:schemaRef ds:uri="http://schemas.microsoft.com/office/infopath/2007/PartnerControls"/>
    <ds:schemaRef ds:uri="http://purl.org/dc/terms/"/>
    <ds:schemaRef ds:uri="http://schemas.microsoft.com/office/2006/documentManagement/types"/>
    <ds:schemaRef ds:uri="http://schemas.openxmlformats.org/package/2006/metadata/core-properties"/>
    <ds:schemaRef ds:uri="http://schemas.microsoft.com/sharepoint/v3/fields"/>
    <ds:schemaRef ds:uri="http://purl.org/dc/elements/1.1/"/>
    <ds:schemaRef ds:uri="0f32b589-041a-4b5d-9ecb-546b576e7a4a"/>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79299E93-48F1-480B-AE02-E19F6DD0DA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32b589-041a-4b5d-9ecb-546b576e7a4a"/>
    <ds:schemaRef ds:uri="http://schemas.microsoft.com/sharepoint/v3/fields"/>
    <ds:schemaRef ds:uri="7550fb09-e1e4-49f9-8257-ac8f082c86d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01 - Teams application packaging and testing</Template>
  <TotalTime>747</TotalTime>
  <Words>1283</Words>
  <Application>Microsoft Macintosh PowerPoint</Application>
  <PresentationFormat>Custom</PresentationFormat>
  <Paragraphs>181</Paragraphs>
  <Slides>15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Consolas</vt:lpstr>
      <vt:lpstr>Segoe UI</vt:lpstr>
      <vt:lpstr>Segoe UI Light</vt:lpstr>
      <vt:lpstr>Segoe UI Semibold</vt:lpstr>
      <vt:lpstr>Wingdings</vt:lpstr>
      <vt:lpstr>1_Office 365 PPT Template - 2017</vt:lpstr>
      <vt:lpstr>Fundamentals of Microsoft-Teams</vt:lpstr>
      <vt:lpstr>Build a basic Microsoft Teams Bot</vt:lpstr>
      <vt:lpstr>Overview of building a Microsoft Teams Bot</vt:lpstr>
      <vt:lpstr>Examples of bot personality and response types</vt:lpstr>
      <vt:lpstr>Conversation basics</vt:lpstr>
      <vt:lpstr>Channel conversations and 1:1 conversations</vt:lpstr>
      <vt:lpstr>Messages – Text formats</vt:lpstr>
      <vt:lpstr>Cards</vt:lpstr>
      <vt:lpstr>Actions</vt:lpstr>
      <vt:lpstr>Events</vt:lpstr>
      <vt:lpstr>Testing your Bot</vt:lpstr>
      <vt:lpstr>Demo Create a basic Teams Bot using Visual Studio</vt:lpstr>
      <vt:lpstr>Summary</vt:lpstr>
      <vt:lpstr>Thank you</vt:lpstr>
      <vt:lpstr>PowerPoint Presentation</vt:lpstr>
    </vt:vector>
  </TitlesOfParts>
  <Manager/>
  <Company>Microsoft Corporation</Company>
  <LinksUpToDate>false</LinksUpToDate>
  <SharedDoc>false</SharedDoc>
  <HyperlinksChanged>false</HyperlinksChanged>
  <AppVersion>16.0006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Contents</dc:title>
  <dc:subject>&lt;Speech title here&gt;</dc:subject>
  <dc:creator>Paul Schaeflein</dc:creator>
  <cp:keywords/>
  <dc:description>Template: Angela Powell; ZUM Communications
Formatting: 
Audience Type:</dc:description>
  <cp:lastModifiedBy>Andrew Connell</cp:lastModifiedBy>
  <cp:revision>28</cp:revision>
  <dcterms:created xsi:type="dcterms:W3CDTF">2017-08-17T05:07:03Z</dcterms:created>
  <dcterms:modified xsi:type="dcterms:W3CDTF">2017-10-06T14:48:44Z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0x010100D3ABF6C041D593459317999ECA83895D</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suzanz@microsoft.com</vt:lpwstr>
  </property>
  <property fmtid="{D5CDD505-2E9C-101B-9397-08002B2CF9AE}" pid="15" name="MSIP_Label_f42aa342-8706-4288-bd11-ebb85995028c_SetDate">
    <vt:lpwstr>2017-10-06T07:27:22.3011189-07:00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